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9" r:id="rId4"/>
    <p:sldId id="258"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3" autoAdjust="0"/>
    <p:restoredTop sz="87753" autoAdjust="0"/>
  </p:normalViewPr>
  <p:slideViewPr>
    <p:cSldViewPr snapToGrid="0" showGuides="1">
      <p:cViewPr varScale="1">
        <p:scale>
          <a:sx n="75" d="100"/>
          <a:sy n="75" d="100"/>
        </p:scale>
        <p:origin x="8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A307F-B3AA-412B-BB9C-A2E3994A6FF0}" type="datetimeFigureOut">
              <a:rPr lang="en-US" smtClean="0"/>
              <a:t>4/1/2020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82E509-7E70-4A43-97B7-6FC7BE45A8ED}" type="slidenum">
              <a:rPr lang="en-US" smtClean="0"/>
              <a:t>‹#›</a:t>
            </a:fld>
            <a:endParaRPr lang="en-US"/>
          </a:p>
        </p:txBody>
      </p:sp>
    </p:spTree>
    <p:extLst>
      <p:ext uri="{BB962C8B-B14F-4D97-AF65-F5344CB8AC3E}">
        <p14:creationId xmlns:p14="http://schemas.microsoft.com/office/powerpoint/2010/main" val="3787045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2E509-7E70-4A43-97B7-6FC7BE45A8ED}" type="slidenum">
              <a:rPr lang="en-US" smtClean="0"/>
              <a:t>1</a:t>
            </a:fld>
            <a:endParaRPr lang="en-US"/>
          </a:p>
        </p:txBody>
      </p:sp>
    </p:spTree>
    <p:extLst>
      <p:ext uri="{BB962C8B-B14F-4D97-AF65-F5344CB8AC3E}">
        <p14:creationId xmlns:p14="http://schemas.microsoft.com/office/powerpoint/2010/main" val="379882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98F8EEF9-B441-4263-A407-9DA816214DDD}" type="slidenum">
              <a:rPr lang="en-US" altLang="en-US" sz="1200" smtClean="0"/>
              <a:pPr>
                <a:spcBef>
                  <a:spcPct val="0"/>
                </a:spcBef>
              </a:pPr>
              <a:t>3</a:t>
            </a:fld>
            <a:endParaRPr lang="en-US" altLang="en-US" sz="1200" smtClean="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81897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Rot="1" noChangeAspect="1" noChangeArrowheads="1" noTextEdit="1"/>
          </p:cNvSpPr>
          <p:nvPr>
            <p:ph type="sldImg"/>
          </p:nvPr>
        </p:nvSpPr>
        <p:spPr>
          <a:xfrm>
            <a:off x="404813" y="698500"/>
            <a:ext cx="6048375" cy="3403600"/>
          </a:xfrm>
        </p:spPr>
      </p:sp>
      <p:sp>
        <p:nvSpPr>
          <p:cNvPr id="434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23415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2E509-7E70-4A43-97B7-6FC7BE45A8ED}" type="slidenum">
              <a:rPr lang="en-US" smtClean="0"/>
              <a:t>5</a:t>
            </a:fld>
            <a:endParaRPr lang="en-US"/>
          </a:p>
        </p:txBody>
      </p:sp>
    </p:spTree>
    <p:extLst>
      <p:ext uri="{BB962C8B-B14F-4D97-AF65-F5344CB8AC3E}">
        <p14:creationId xmlns:p14="http://schemas.microsoft.com/office/powerpoint/2010/main" val="213698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Rot="1" noChangeAspect="1" noChangeArrowheads="1" noTextEdit="1"/>
          </p:cNvSpPr>
          <p:nvPr>
            <p:ph type="sldImg"/>
          </p:nvPr>
        </p:nvSpPr>
        <p:spPr>
          <a:xfrm>
            <a:off x="404813" y="698500"/>
            <a:ext cx="6048375" cy="3403600"/>
          </a:xfrm>
        </p:spPr>
      </p:sp>
      <p:sp>
        <p:nvSpPr>
          <p:cNvPr id="442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48580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spect="1" noChangeArrowheads="1" noTextEdit="1"/>
          </p:cNvSpPr>
          <p:nvPr>
            <p:ph type="sldImg"/>
          </p:nvPr>
        </p:nvSpPr>
        <p:spPr>
          <a:xfrm>
            <a:off x="404813" y="698500"/>
            <a:ext cx="6048375" cy="3403600"/>
          </a:xfrm>
        </p:spPr>
      </p:sp>
      <p:sp>
        <p:nvSpPr>
          <p:cNvPr id="443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253485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spect="1" noChangeArrowheads="1" noTextEdit="1"/>
          </p:cNvSpPr>
          <p:nvPr>
            <p:ph type="sldImg"/>
          </p:nvPr>
        </p:nvSpPr>
        <p:spPr>
          <a:xfrm>
            <a:off x="404813" y="698500"/>
            <a:ext cx="6048375" cy="3403600"/>
          </a:xfrm>
        </p:spPr>
      </p:sp>
      <p:sp>
        <p:nvSpPr>
          <p:cNvPr id="443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53287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404813" y="698500"/>
            <a:ext cx="6048375" cy="3403600"/>
          </a:xfrm>
        </p:spPr>
      </p:sp>
      <p:sp>
        <p:nvSpPr>
          <p:cNvPr id="6147" name="Rectangle 3"/>
          <p:cNvSpPr>
            <a:spLocks noGrp="1" noChangeArrowheads="1"/>
          </p:cNvSpPr>
          <p:nvPr>
            <p:ph type="body" idx="1"/>
          </p:nvPr>
        </p:nvSpPr>
        <p:spPr bwMode="auto">
          <a:xfrm>
            <a:off x="685800" y="4422775"/>
            <a:ext cx="5486400" cy="4192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04045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7500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2853096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3226355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83239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1634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82224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4881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5938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7320827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531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045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748126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4546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282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2769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2A69B5-9DB7-4F93-9516-DD199C44C3B5}"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2530069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2A69B5-9DB7-4F93-9516-DD199C44C3B5}"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111645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2A69B5-9DB7-4F93-9516-DD199C44C3B5}"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98176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2A69B5-9DB7-4F93-9516-DD199C44C3B5}"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97049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A69B5-9DB7-4F93-9516-DD199C44C3B5}"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391952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A69B5-9DB7-4F93-9516-DD199C44C3B5}"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87366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A69B5-9DB7-4F93-9516-DD199C44C3B5}"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388050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A69B5-9DB7-4F93-9516-DD199C44C3B5}" type="datetimeFigureOut">
              <a:rPr lang="en-US" smtClean="0"/>
              <a:t>4/1/2020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E6DC3-0781-4340-80FC-442245006F1A}" type="slidenum">
              <a:rPr lang="en-US" smtClean="0"/>
              <a:t>‹#›</a:t>
            </a:fld>
            <a:endParaRPr lang="en-US"/>
          </a:p>
        </p:txBody>
      </p:sp>
    </p:spTree>
    <p:extLst>
      <p:ext uri="{BB962C8B-B14F-4D97-AF65-F5344CB8AC3E}">
        <p14:creationId xmlns:p14="http://schemas.microsoft.com/office/powerpoint/2010/main" val="192072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0586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lnSpc>
          <a:spcPct val="88000"/>
        </a:lnSpc>
        <a:spcBef>
          <a:spcPct val="0"/>
        </a:spcBef>
        <a:spcAft>
          <a:spcPct val="0"/>
        </a:spcAft>
        <a:defRPr sz="3600" b="1">
          <a:solidFill>
            <a:schemeClr val="tx1"/>
          </a:solidFill>
          <a:latin typeface="+mj-lt"/>
          <a:ea typeface="+mj-ea"/>
          <a:cs typeface="+mj-cs"/>
        </a:defRPr>
      </a:lvl1pPr>
      <a:lvl2pPr algn="ctr" rtl="0" eaLnBrk="0" fontAlgn="base" hangingPunct="0">
        <a:lnSpc>
          <a:spcPct val="88000"/>
        </a:lnSpc>
        <a:spcBef>
          <a:spcPct val="0"/>
        </a:spcBef>
        <a:spcAft>
          <a:spcPct val="0"/>
        </a:spcAft>
        <a:defRPr sz="3600" b="1">
          <a:solidFill>
            <a:schemeClr val="tx1"/>
          </a:solidFill>
          <a:latin typeface="Times" pitchFamily="18" charset="0"/>
        </a:defRPr>
      </a:lvl2pPr>
      <a:lvl3pPr algn="ctr" rtl="0" eaLnBrk="0" fontAlgn="base" hangingPunct="0">
        <a:lnSpc>
          <a:spcPct val="88000"/>
        </a:lnSpc>
        <a:spcBef>
          <a:spcPct val="0"/>
        </a:spcBef>
        <a:spcAft>
          <a:spcPct val="0"/>
        </a:spcAft>
        <a:defRPr sz="3600" b="1">
          <a:solidFill>
            <a:schemeClr val="tx1"/>
          </a:solidFill>
          <a:latin typeface="Times" pitchFamily="18" charset="0"/>
        </a:defRPr>
      </a:lvl3pPr>
      <a:lvl4pPr algn="ctr" rtl="0" eaLnBrk="0" fontAlgn="base" hangingPunct="0">
        <a:lnSpc>
          <a:spcPct val="88000"/>
        </a:lnSpc>
        <a:spcBef>
          <a:spcPct val="0"/>
        </a:spcBef>
        <a:spcAft>
          <a:spcPct val="0"/>
        </a:spcAft>
        <a:defRPr sz="3600" b="1">
          <a:solidFill>
            <a:schemeClr val="tx1"/>
          </a:solidFill>
          <a:latin typeface="Times" pitchFamily="18" charset="0"/>
        </a:defRPr>
      </a:lvl4pPr>
      <a:lvl5pPr algn="ctr" rtl="0" eaLnBrk="0" fontAlgn="base" hangingPunct="0">
        <a:lnSpc>
          <a:spcPct val="88000"/>
        </a:lnSpc>
        <a:spcBef>
          <a:spcPct val="0"/>
        </a:spcBef>
        <a:spcAft>
          <a:spcPct val="0"/>
        </a:spcAft>
        <a:defRPr sz="3600" b="1">
          <a:solidFill>
            <a:schemeClr val="tx1"/>
          </a:solidFill>
          <a:latin typeface="Times" pitchFamily="18" charset="0"/>
        </a:defRPr>
      </a:lvl5pPr>
      <a:lvl6pPr marL="457200" algn="ctr" rtl="0" eaLnBrk="0" fontAlgn="base" hangingPunct="0">
        <a:lnSpc>
          <a:spcPct val="88000"/>
        </a:lnSpc>
        <a:spcBef>
          <a:spcPct val="0"/>
        </a:spcBef>
        <a:spcAft>
          <a:spcPct val="0"/>
        </a:spcAft>
        <a:defRPr sz="3600" b="1">
          <a:solidFill>
            <a:schemeClr val="tx1"/>
          </a:solidFill>
          <a:latin typeface="Times" pitchFamily="18" charset="0"/>
        </a:defRPr>
      </a:lvl6pPr>
      <a:lvl7pPr marL="914400" algn="ctr" rtl="0" eaLnBrk="0" fontAlgn="base" hangingPunct="0">
        <a:lnSpc>
          <a:spcPct val="88000"/>
        </a:lnSpc>
        <a:spcBef>
          <a:spcPct val="0"/>
        </a:spcBef>
        <a:spcAft>
          <a:spcPct val="0"/>
        </a:spcAft>
        <a:defRPr sz="3600" b="1">
          <a:solidFill>
            <a:schemeClr val="tx1"/>
          </a:solidFill>
          <a:latin typeface="Times" pitchFamily="18" charset="0"/>
        </a:defRPr>
      </a:lvl7pPr>
      <a:lvl8pPr marL="1371600" algn="ctr" rtl="0" eaLnBrk="0" fontAlgn="base" hangingPunct="0">
        <a:lnSpc>
          <a:spcPct val="88000"/>
        </a:lnSpc>
        <a:spcBef>
          <a:spcPct val="0"/>
        </a:spcBef>
        <a:spcAft>
          <a:spcPct val="0"/>
        </a:spcAft>
        <a:defRPr sz="3600" b="1">
          <a:solidFill>
            <a:schemeClr val="tx1"/>
          </a:solidFill>
          <a:latin typeface="Times" pitchFamily="18" charset="0"/>
        </a:defRPr>
      </a:lvl8pPr>
      <a:lvl9pPr marL="1828800" algn="ctr" rtl="0" eaLnBrk="0" fontAlgn="base" hangingPunct="0">
        <a:lnSpc>
          <a:spcPct val="88000"/>
        </a:lnSpc>
        <a:spcBef>
          <a:spcPct val="0"/>
        </a:spcBef>
        <a:spcAft>
          <a:spcPct val="0"/>
        </a:spcAft>
        <a:defRPr sz="3600" b="1">
          <a:solidFill>
            <a:schemeClr val="tx1"/>
          </a:solidFill>
          <a:latin typeface="Times" pitchFamily="18"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483" y="20975"/>
            <a:ext cx="9144000" cy="515008"/>
          </a:xfrm>
        </p:spPr>
        <p:txBody>
          <a:bodyPr>
            <a:noAutofit/>
          </a:bodyPr>
          <a:lstStyle/>
          <a:p>
            <a:r>
              <a:rPr lang="en-US" sz="2800" dirty="0" smtClean="0">
                <a:solidFill>
                  <a:srgbClr val="C00000"/>
                </a:solidFill>
              </a:rPr>
              <a:t>Lecture Class Slide Presentation 3-31-2020</a:t>
            </a:r>
            <a:endParaRPr lang="en-US" sz="2800" dirty="0">
              <a:solidFill>
                <a:srgbClr val="C00000"/>
              </a:solidFill>
            </a:endParaRPr>
          </a:p>
        </p:txBody>
      </p:sp>
      <p:sp>
        <p:nvSpPr>
          <p:cNvPr id="6" name="TextBox 5"/>
          <p:cNvSpPr txBox="1"/>
          <p:nvPr/>
        </p:nvSpPr>
        <p:spPr>
          <a:xfrm>
            <a:off x="1584153" y="851555"/>
            <a:ext cx="8736330" cy="5909310"/>
          </a:xfrm>
          <a:prstGeom prst="rect">
            <a:avLst/>
          </a:prstGeom>
          <a:noFill/>
        </p:spPr>
        <p:txBody>
          <a:bodyPr wrap="square" rtlCol="0">
            <a:spAutoFit/>
          </a:bodyPr>
          <a:lstStyle/>
          <a:p>
            <a:pPr marL="342900" indent="-342900">
              <a:buFont typeface="+mj-lt"/>
              <a:buAutoNum type="arabicPeriod"/>
            </a:pPr>
            <a:r>
              <a:rPr lang="en-US" dirty="0" smtClean="0"/>
              <a:t>Carrying on with the Engineering Drawing A set of notes, today we are going start by doing  another assignment to help you understand </a:t>
            </a:r>
            <a:r>
              <a:rPr lang="en-US" dirty="0" smtClean="0"/>
              <a:t>how to use International Tolerance zones (e.g. H7, f7 </a:t>
            </a:r>
            <a:r>
              <a:rPr lang="en-US" dirty="0" err="1" smtClean="0"/>
              <a:t>etc</a:t>
            </a:r>
            <a:r>
              <a:rPr lang="en-US" dirty="0" smtClean="0"/>
              <a:t>) and the</a:t>
            </a:r>
            <a:r>
              <a:rPr lang="en-US" dirty="0" smtClean="0"/>
              <a:t> use standard ISO Limits and Fits.  You will again use the tables in the notes.  When you come to choose what fits and tolerances to use for your projects, particularly the moving parts, you can use these tables or have </a:t>
            </a:r>
            <a:r>
              <a:rPr lang="en-US" dirty="0" err="1" smtClean="0"/>
              <a:t>Creo</a:t>
            </a:r>
            <a:r>
              <a:rPr lang="en-US" dirty="0" smtClean="0"/>
              <a:t> automatically extract the values; so you don’t have to look them up in the tables.</a:t>
            </a:r>
          </a:p>
          <a:p>
            <a:pPr marL="342900" indent="-342900">
              <a:buFont typeface="+mj-lt"/>
              <a:buAutoNum type="arabicPeriod"/>
            </a:pPr>
            <a:endParaRPr lang="en-US" dirty="0" smtClean="0"/>
          </a:p>
          <a:p>
            <a:pPr marL="342900" indent="-342900">
              <a:buFont typeface="+mj-lt"/>
              <a:buAutoNum type="arabicPeriod"/>
            </a:pPr>
            <a:r>
              <a:rPr lang="en-US" dirty="0" smtClean="0"/>
              <a:t>Lecture Class Assignment #12 takes a typical ball bearing, that you might choose from a catalog, and explains how you would follow the catalog’s technical specs to design the custom mating parts correctly.</a:t>
            </a:r>
          </a:p>
          <a:p>
            <a:pPr marL="342900" indent="-342900">
              <a:buFont typeface="+mj-lt"/>
              <a:buAutoNum type="arabicPeriod"/>
            </a:pPr>
            <a:endParaRPr lang="en-US" dirty="0" smtClean="0"/>
          </a:p>
          <a:p>
            <a:pPr marL="342900" indent="-342900">
              <a:buFont typeface="+mj-lt"/>
              <a:buAutoNum type="arabicPeriod"/>
            </a:pPr>
            <a:r>
              <a:rPr lang="en-US" dirty="0" smtClean="0"/>
              <a:t>I will start the </a:t>
            </a:r>
            <a:r>
              <a:rPr lang="en-US" dirty="0"/>
              <a:t>lecture </a:t>
            </a:r>
            <a:r>
              <a:rPr lang="en-US" dirty="0" smtClean="0"/>
              <a:t>by taking </a:t>
            </a:r>
            <a:r>
              <a:rPr lang="en-US" dirty="0" smtClean="0"/>
              <a:t>you though this assignment and completing part of it </a:t>
            </a:r>
            <a:r>
              <a:rPr lang="en-US" smtClean="0"/>
              <a:t>for you</a:t>
            </a:r>
            <a:r>
              <a:rPr lang="en-US" smtClean="0">
                <a:sym typeface="Wingdings" panose="05000000000000000000" pitchFamily="2" charset="2"/>
              </a:rPr>
              <a:t>.</a:t>
            </a:r>
            <a:endParaRPr lang="en-US" dirty="0" smtClean="0">
              <a:sym typeface="Wingdings" panose="05000000000000000000" pitchFamily="2" charset="2"/>
            </a:endParaRPr>
          </a:p>
          <a:p>
            <a:pPr marL="342900" indent="-342900">
              <a:buFont typeface="+mj-lt"/>
              <a:buAutoNum type="arabicPeriod"/>
            </a:pPr>
            <a:endParaRPr lang="en-US" dirty="0" smtClean="0">
              <a:sym typeface="Wingdings" panose="05000000000000000000" pitchFamily="2" charset="2"/>
            </a:endParaRPr>
          </a:p>
          <a:p>
            <a:pPr marL="342900" indent="-342900">
              <a:buFont typeface="+mj-lt"/>
              <a:buAutoNum type="arabicPeriod"/>
            </a:pPr>
            <a:r>
              <a:rPr lang="en-US" dirty="0" smtClean="0">
                <a:sym typeface="Wingdings" panose="05000000000000000000" pitchFamily="2" charset="2"/>
              </a:rPr>
              <a:t>Then we will take a look at assembly </a:t>
            </a:r>
            <a:r>
              <a:rPr lang="en-US" dirty="0" err="1" smtClean="0">
                <a:sym typeface="Wingdings" panose="05000000000000000000" pitchFamily="2" charset="2"/>
              </a:rPr>
              <a:t>tolerancing</a:t>
            </a:r>
            <a:r>
              <a:rPr lang="en-US" dirty="0" smtClean="0">
                <a:sym typeface="Wingdings" panose="05000000000000000000" pitchFamily="2" charset="2"/>
              </a:rPr>
              <a:t> and the concept of “worst case tolerances”. I will be asking you to follow this principal, and the associated axial tolerance analysis, as one of the deliverables of your project; and prove to me that your proposed assembly will go together </a:t>
            </a:r>
            <a:r>
              <a:rPr lang="en-US" dirty="0" smtClean="0">
                <a:sym typeface="Wingdings" panose="05000000000000000000" pitchFamily="2" charset="2"/>
              </a:rPr>
              <a:t>and work as intended, </a:t>
            </a:r>
            <a:r>
              <a:rPr lang="en-US" dirty="0" smtClean="0">
                <a:sym typeface="Wingdings" panose="05000000000000000000" pitchFamily="2" charset="2"/>
              </a:rPr>
              <a:t>taking into consideration natural variations in size as parts are manufactured.</a:t>
            </a:r>
            <a:endParaRPr lang="en-US" dirty="0" smtClean="0"/>
          </a:p>
          <a:p>
            <a:pPr marL="342900" indent="-342900">
              <a:buFont typeface="+mj-lt"/>
              <a:buAutoNum type="arabicPeriod"/>
            </a:pPr>
            <a:endParaRPr lang="en-US" dirty="0" smtClean="0"/>
          </a:p>
          <a:p>
            <a:pPr marL="285750" indent="-285750">
              <a:buFont typeface="Arial" panose="020B0604020202020204" pitchFamily="34" charset="0"/>
              <a:buChar char="•"/>
            </a:pPr>
            <a:endParaRPr lang="en-US" dirty="0" smtClean="0"/>
          </a:p>
        </p:txBody>
      </p:sp>
      <p:sp>
        <p:nvSpPr>
          <p:cNvPr id="11" name="Rectangle 10"/>
          <p:cNvSpPr/>
          <p:nvPr/>
        </p:nvSpPr>
        <p:spPr>
          <a:xfrm>
            <a:off x="862939" y="6181157"/>
            <a:ext cx="10072214" cy="646331"/>
          </a:xfrm>
          <a:prstGeom prst="rect">
            <a:avLst/>
          </a:prstGeom>
        </p:spPr>
        <p:txBody>
          <a:bodyPr wrap="square">
            <a:spAutoFit/>
          </a:bodyPr>
          <a:lstStyle/>
          <a:p>
            <a:pPr algn="ctr"/>
            <a:r>
              <a:rPr lang="en-US" i="1" dirty="0">
                <a:solidFill>
                  <a:srgbClr val="FF0000"/>
                </a:solidFill>
              </a:rPr>
              <a:t>And don’t forget to complete the Lecture Class assignment within the next 3 days for full </a:t>
            </a:r>
            <a:r>
              <a:rPr lang="en-US" i="1" dirty="0" smtClean="0">
                <a:solidFill>
                  <a:srgbClr val="FF0000"/>
                </a:solidFill>
              </a:rPr>
              <a:t>credit – you can type within </a:t>
            </a:r>
            <a:r>
              <a:rPr lang="en-US" i="1" dirty="0" err="1" smtClean="0">
                <a:solidFill>
                  <a:srgbClr val="FF0000"/>
                </a:solidFill>
              </a:rPr>
              <a:t>powerpoint</a:t>
            </a:r>
            <a:r>
              <a:rPr lang="en-US" i="1" dirty="0" smtClean="0">
                <a:solidFill>
                  <a:srgbClr val="FF0000"/>
                </a:solidFill>
              </a:rPr>
              <a:t>, or print on paper then either scan it or take a picture with your smart phone</a:t>
            </a:r>
            <a:endParaRPr lang="en-US" i="1" dirty="0">
              <a:solidFill>
                <a:srgbClr val="FF0000"/>
              </a:solidFill>
            </a:endParaRPr>
          </a:p>
        </p:txBody>
      </p:sp>
    </p:spTree>
    <p:extLst>
      <p:ext uri="{BB962C8B-B14F-4D97-AF65-F5344CB8AC3E}">
        <p14:creationId xmlns:p14="http://schemas.microsoft.com/office/powerpoint/2010/main" val="3394656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412099" y="41555"/>
            <a:ext cx="4419827" cy="3245017"/>
          </a:xfrm>
          <a:prstGeom prst="rect">
            <a:avLst/>
          </a:prstGeom>
        </p:spPr>
      </p:pic>
      <p:sp>
        <p:nvSpPr>
          <p:cNvPr id="5" name="TextBox 4"/>
          <p:cNvSpPr txBox="1"/>
          <p:nvPr/>
        </p:nvSpPr>
        <p:spPr>
          <a:xfrm>
            <a:off x="71120" y="274320"/>
            <a:ext cx="3556000" cy="1323439"/>
          </a:xfrm>
          <a:prstGeom prst="rect">
            <a:avLst/>
          </a:prstGeom>
          <a:noFill/>
        </p:spPr>
        <p:txBody>
          <a:bodyPr wrap="square" rtlCol="0">
            <a:spAutoFit/>
          </a:bodyPr>
          <a:lstStyle/>
          <a:p>
            <a:r>
              <a:rPr lang="en-US" sz="1600" dirty="0" smtClean="0"/>
              <a:t>Context of this weeks lecture class assignment – Purchased bearings (off-the-shelf) for a new roller blade design. What tolerances to put on the mating parts?</a:t>
            </a:r>
            <a:endParaRPr lang="en-US" sz="1600" dirty="0"/>
          </a:p>
        </p:txBody>
      </p:sp>
      <p:pic>
        <p:nvPicPr>
          <p:cNvPr id="6" name="Picture 5"/>
          <p:cNvPicPr>
            <a:picLocks noChangeAspect="1"/>
          </p:cNvPicPr>
          <p:nvPr/>
        </p:nvPicPr>
        <p:blipFill>
          <a:blip r:embed="rId3"/>
          <a:stretch>
            <a:fillRect/>
          </a:stretch>
        </p:blipFill>
        <p:spPr>
          <a:xfrm>
            <a:off x="311835" y="2844392"/>
            <a:ext cx="5404128" cy="3746693"/>
          </a:xfrm>
          <a:prstGeom prst="rect">
            <a:avLst/>
          </a:prstGeom>
        </p:spPr>
      </p:pic>
      <p:pic>
        <p:nvPicPr>
          <p:cNvPr id="7" name="Picture 6"/>
          <p:cNvPicPr>
            <a:picLocks noChangeAspect="1"/>
          </p:cNvPicPr>
          <p:nvPr/>
        </p:nvPicPr>
        <p:blipFill>
          <a:blip r:embed="rId4"/>
          <a:stretch>
            <a:fillRect/>
          </a:stretch>
        </p:blipFill>
        <p:spPr>
          <a:xfrm>
            <a:off x="5773449" y="2844392"/>
            <a:ext cx="4807197" cy="4076910"/>
          </a:xfrm>
          <a:prstGeom prst="rect">
            <a:avLst/>
          </a:prstGeom>
        </p:spPr>
      </p:pic>
      <p:pic>
        <p:nvPicPr>
          <p:cNvPr id="23"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2446" y="137330"/>
            <a:ext cx="3622167" cy="2920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Arrow Connector 24"/>
          <p:cNvCxnSpPr/>
          <p:nvPr/>
        </p:nvCxnSpPr>
        <p:spPr>
          <a:xfrm>
            <a:off x="6763407" y="2892972"/>
            <a:ext cx="2609193" cy="1824767"/>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089329" y="274320"/>
            <a:ext cx="1742597" cy="646331"/>
          </a:xfrm>
          <a:prstGeom prst="rect">
            <a:avLst/>
          </a:prstGeom>
          <a:noFill/>
        </p:spPr>
        <p:txBody>
          <a:bodyPr wrap="square" rtlCol="0">
            <a:spAutoFit/>
          </a:bodyPr>
          <a:lstStyle/>
          <a:p>
            <a:r>
              <a:rPr lang="en-US" dirty="0" smtClean="0"/>
              <a:t>Roller Blade Assembly Model</a:t>
            </a:r>
            <a:endParaRPr lang="en-US" dirty="0"/>
          </a:p>
        </p:txBody>
      </p:sp>
      <p:sp>
        <p:nvSpPr>
          <p:cNvPr id="27" name="TextBox 26"/>
          <p:cNvSpPr txBox="1"/>
          <p:nvPr/>
        </p:nvSpPr>
        <p:spPr>
          <a:xfrm>
            <a:off x="277998" y="2548846"/>
            <a:ext cx="1742597" cy="923330"/>
          </a:xfrm>
          <a:prstGeom prst="rect">
            <a:avLst/>
          </a:prstGeom>
          <a:noFill/>
        </p:spPr>
        <p:txBody>
          <a:bodyPr wrap="square" rtlCol="0">
            <a:spAutoFit/>
          </a:bodyPr>
          <a:lstStyle/>
          <a:p>
            <a:r>
              <a:rPr lang="en-US" dirty="0" smtClean="0"/>
              <a:t>Exploded View of Roller Blade Assembly</a:t>
            </a:r>
            <a:endParaRPr lang="en-US" dirty="0"/>
          </a:p>
        </p:txBody>
      </p:sp>
    </p:spTree>
    <p:extLst>
      <p:ext uri="{BB962C8B-B14F-4D97-AF65-F5344CB8AC3E}">
        <p14:creationId xmlns:p14="http://schemas.microsoft.com/office/powerpoint/2010/main" val="167697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34467" y="149453"/>
            <a:ext cx="7926430" cy="6320118"/>
            <a:chOff x="2183747" y="201706"/>
            <a:chExt cx="7926430" cy="6320118"/>
          </a:xfrm>
        </p:grpSpPr>
        <p:sp>
          <p:nvSpPr>
            <p:cNvPr id="3076" name="Rectangle 54"/>
            <p:cNvSpPr>
              <a:spLocks noChangeArrowheads="1"/>
            </p:cNvSpPr>
            <p:nvPr/>
          </p:nvSpPr>
          <p:spPr bwMode="auto">
            <a:xfrm>
              <a:off x="3070412" y="3508842"/>
              <a:ext cx="2420471" cy="9412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588" u="sng"/>
            </a:p>
          </p:txBody>
        </p:sp>
        <p:sp>
          <p:nvSpPr>
            <p:cNvPr id="3077" name="Text Box 58"/>
            <p:cNvSpPr txBox="1">
              <a:spLocks noChangeArrowheads="1"/>
            </p:cNvSpPr>
            <p:nvPr/>
          </p:nvSpPr>
          <p:spPr bwMode="auto">
            <a:xfrm>
              <a:off x="2330824" y="5217740"/>
              <a:ext cx="7126941" cy="1151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50000"/>
                </a:spcBef>
                <a:buFontTx/>
                <a:buNone/>
              </a:pPr>
              <a:r>
                <a:rPr lang="en-US" altLang="en-US" sz="1059" u="sng" dirty="0"/>
                <a:t>The Ball Bearing specifications say that it should be assembled into the housing with an “ISO Push Fit” and that the shaft should be inserted with an “ISO Press Fit”</a:t>
              </a:r>
            </a:p>
            <a:p>
              <a:pPr eaLnBrk="1" hangingPunct="1">
                <a:spcBef>
                  <a:spcPct val="50000"/>
                </a:spcBef>
                <a:buFontTx/>
                <a:buNone/>
              </a:pPr>
              <a:r>
                <a:rPr lang="en-US" altLang="en-US" sz="1059" u="sng" dirty="0"/>
                <a:t>1. Specify the dimensions for the shaft diameter  (in ISO bilateral form</a:t>
              </a:r>
              <a:r>
                <a:rPr lang="en-US" altLang="en-US" sz="1059" u="sng" dirty="0">
                  <a:sym typeface="Wingdings" panose="05000000000000000000" pitchFamily="2" charset="2"/>
                </a:rPr>
                <a:t>):</a:t>
              </a:r>
              <a:endParaRPr lang="en-US" altLang="en-US" sz="1059" u="sng" dirty="0"/>
            </a:p>
            <a:p>
              <a:pPr eaLnBrk="1" hangingPunct="1">
                <a:spcBef>
                  <a:spcPct val="50000"/>
                </a:spcBef>
                <a:buFontTx/>
                <a:buNone/>
              </a:pPr>
              <a:endParaRPr lang="en-US" altLang="en-US" sz="1059" u="sng" dirty="0"/>
            </a:p>
            <a:p>
              <a:pPr eaLnBrk="1" hangingPunct="1">
                <a:spcBef>
                  <a:spcPct val="50000"/>
                </a:spcBef>
                <a:buFontTx/>
                <a:buNone/>
              </a:pPr>
              <a:r>
                <a:rPr lang="en-US" altLang="en-US" sz="1059" u="sng" dirty="0"/>
                <a:t>2. Specify the dimensions for housing diameter  (also in bilateral form):</a:t>
              </a:r>
            </a:p>
          </p:txBody>
        </p:sp>
        <p:sp>
          <p:nvSpPr>
            <p:cNvPr id="3078" name="Rectangle 61"/>
            <p:cNvSpPr>
              <a:spLocks noChangeArrowheads="1"/>
            </p:cNvSpPr>
            <p:nvPr/>
          </p:nvSpPr>
          <p:spPr bwMode="auto">
            <a:xfrm>
              <a:off x="6970059" y="5513294"/>
              <a:ext cx="1882588" cy="47064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588" u="sng"/>
            </a:p>
          </p:txBody>
        </p:sp>
        <p:sp>
          <p:nvSpPr>
            <p:cNvPr id="3079" name="Rectangle 62"/>
            <p:cNvSpPr>
              <a:spLocks noChangeArrowheads="1"/>
            </p:cNvSpPr>
            <p:nvPr/>
          </p:nvSpPr>
          <p:spPr bwMode="auto">
            <a:xfrm>
              <a:off x="6970059" y="6051177"/>
              <a:ext cx="1882588" cy="47064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588" u="sng"/>
            </a:p>
          </p:txBody>
        </p:sp>
        <p:sp>
          <p:nvSpPr>
            <p:cNvPr id="3080" name="Rectangle 4"/>
            <p:cNvSpPr>
              <a:spLocks noChangeArrowheads="1"/>
            </p:cNvSpPr>
            <p:nvPr/>
          </p:nvSpPr>
          <p:spPr bwMode="auto">
            <a:xfrm>
              <a:off x="2196353" y="201706"/>
              <a:ext cx="6858000" cy="633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9842" tIns="39221" rIns="79842" bIns="39221" anchor="ct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1235" b="1" u="sng" dirty="0"/>
                <a:t>Lecture Class Assignment #</a:t>
              </a:r>
              <a:r>
                <a:rPr lang="en-US" altLang="en-US" sz="1235" b="1" u="sng" dirty="0" smtClean="0"/>
                <a:t>12 </a:t>
              </a:r>
              <a:r>
                <a:rPr lang="en-US" altLang="en-US" sz="1235" b="1" u="sng" dirty="0">
                  <a:solidFill>
                    <a:schemeClr val="tx2"/>
                  </a:solidFill>
                </a:rPr>
                <a:t>– Tolerances – Ball Bearing fits</a:t>
              </a:r>
            </a:p>
          </p:txBody>
        </p:sp>
        <p:pic>
          <p:nvPicPr>
            <p:cNvPr id="3081"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7294" y="2795868"/>
              <a:ext cx="2218765" cy="210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2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706" y="1518397"/>
              <a:ext cx="1376923" cy="1277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3747" y="1157008"/>
              <a:ext cx="4651841" cy="375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Rectangle 24"/>
            <p:cNvSpPr>
              <a:spLocks noChangeArrowheads="1"/>
            </p:cNvSpPr>
            <p:nvPr/>
          </p:nvSpPr>
          <p:spPr bwMode="auto">
            <a:xfrm>
              <a:off x="6778159" y="913279"/>
              <a:ext cx="1154483" cy="255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1059" u="sng" dirty="0"/>
                <a:t>‘Shaft’ Diameter</a:t>
              </a:r>
            </a:p>
          </p:txBody>
        </p:sp>
        <p:pic>
          <p:nvPicPr>
            <p:cNvPr id="3085" name="Picture 2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flipV="1">
              <a:off x="6970059" y="1249456"/>
              <a:ext cx="1479176" cy="151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2" name="Straight Arrow Connector 31"/>
            <p:cNvCxnSpPr/>
            <p:nvPr/>
          </p:nvCxnSpPr>
          <p:spPr>
            <a:xfrm rot="16200000" flipH="1">
              <a:off x="7474324" y="1215838"/>
              <a:ext cx="470647" cy="26894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0800000" flipV="1">
              <a:off x="8540284" y="3333750"/>
              <a:ext cx="672353" cy="268941"/>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088" name="Rectangle 35"/>
            <p:cNvSpPr>
              <a:spLocks noChangeArrowheads="1"/>
            </p:cNvSpPr>
            <p:nvPr/>
          </p:nvSpPr>
          <p:spPr bwMode="auto">
            <a:xfrm>
              <a:off x="9188823" y="3199279"/>
              <a:ext cx="874059" cy="418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1059" u="sng" dirty="0"/>
                <a:t> ‘Housing’ Diameter</a:t>
              </a:r>
            </a:p>
          </p:txBody>
        </p:sp>
        <p:sp>
          <p:nvSpPr>
            <p:cNvPr id="3089" name="Rectangle 24"/>
            <p:cNvSpPr>
              <a:spLocks noChangeArrowheads="1"/>
            </p:cNvSpPr>
            <p:nvPr/>
          </p:nvSpPr>
          <p:spPr bwMode="auto">
            <a:xfrm>
              <a:off x="8516471" y="1147203"/>
              <a:ext cx="1593706" cy="418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1059" u="sng"/>
                <a:t>Ball Bearing </a:t>
              </a:r>
            </a:p>
            <a:p>
              <a:pPr eaLnBrk="1" hangingPunct="1">
                <a:spcBef>
                  <a:spcPct val="0"/>
                </a:spcBef>
                <a:buFontTx/>
                <a:buNone/>
              </a:pPr>
              <a:r>
                <a:rPr lang="en-US" altLang="en-US" sz="1059" u="sng"/>
                <a:t>(8mm I/D x 22mm O/D)</a:t>
              </a:r>
            </a:p>
          </p:txBody>
        </p:sp>
      </p:grpSp>
      <p:cxnSp>
        <p:nvCxnSpPr>
          <p:cNvPr id="4" name="Straight Connector 3"/>
          <p:cNvCxnSpPr/>
          <p:nvPr/>
        </p:nvCxnSpPr>
        <p:spPr>
          <a:xfrm flipH="1">
            <a:off x="3960943" y="190149"/>
            <a:ext cx="20320" cy="653288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1120" y="274320"/>
            <a:ext cx="3556000" cy="6740307"/>
          </a:xfrm>
          <a:prstGeom prst="rect">
            <a:avLst/>
          </a:prstGeom>
          <a:noFill/>
        </p:spPr>
        <p:txBody>
          <a:bodyPr wrap="square" rtlCol="0">
            <a:spAutoFit/>
          </a:bodyPr>
          <a:lstStyle/>
          <a:p>
            <a:r>
              <a:rPr lang="en-US" sz="1600" dirty="0" smtClean="0"/>
              <a:t>I have copied the assignment to the right here so that I can refer to it. And labeled the key parts that: </a:t>
            </a:r>
          </a:p>
          <a:p>
            <a:endParaRPr lang="en-US" sz="1600" dirty="0" smtClean="0"/>
          </a:p>
          <a:p>
            <a:pPr marL="342900" indent="-342900">
              <a:buFontTx/>
              <a:buAutoNum type="arabicPeriod"/>
            </a:pPr>
            <a:r>
              <a:rPr lang="en-US" sz="1600" dirty="0"/>
              <a:t>Determine the fit between the ‘shaft’ and the ID (inside diameter) of the bearing.</a:t>
            </a:r>
          </a:p>
          <a:p>
            <a:pPr marL="342900" indent="-342900">
              <a:buAutoNum type="arabicPeriod"/>
            </a:pPr>
            <a:endParaRPr lang="en-US" sz="1600" dirty="0" smtClean="0"/>
          </a:p>
          <a:p>
            <a:pPr marL="342900" indent="-342900">
              <a:buAutoNum type="arabicPeriod"/>
            </a:pPr>
            <a:r>
              <a:rPr lang="en-US" sz="1600" dirty="0" smtClean="0"/>
              <a:t>Determine the fit between the OD (outside Diameter) of the ball bearing and the Housing</a:t>
            </a:r>
          </a:p>
          <a:p>
            <a:endParaRPr lang="en-US" sz="1600" dirty="0"/>
          </a:p>
          <a:p>
            <a:r>
              <a:rPr lang="en-US" sz="1600" dirty="0" smtClean="0"/>
              <a:t>The bearing is purchased with a tolerance.  When you purchase a part like this, the manufacturer will include the tolerances of the part in the specifications so that design engineers, like you, know what to expect.  They will generally also tell you what fit is required for the device to perform as designed.  These fits for 1. and 2. above are specified as:</a:t>
            </a:r>
          </a:p>
          <a:p>
            <a:pPr marL="342900" indent="-342900">
              <a:buAutoNum type="arabicPeriod"/>
            </a:pPr>
            <a:r>
              <a:rPr lang="en-US" sz="1600" dirty="0" smtClean="0"/>
              <a:t>An ISO Press Fit</a:t>
            </a:r>
          </a:p>
          <a:p>
            <a:pPr marL="342900" indent="-342900">
              <a:buAutoNum type="arabicPeriod"/>
            </a:pPr>
            <a:r>
              <a:rPr lang="en-US" sz="1600" dirty="0" smtClean="0"/>
              <a:t>An ISO Push  Fit</a:t>
            </a:r>
          </a:p>
          <a:p>
            <a:pPr marL="342900" indent="-342900">
              <a:buAutoNum type="arabicPeriod"/>
            </a:pPr>
            <a:endParaRPr lang="en-US" sz="1600" dirty="0"/>
          </a:p>
          <a:p>
            <a:r>
              <a:rPr lang="en-US" sz="1600" dirty="0" smtClean="0"/>
              <a:t>These fits are described in the following slide:</a:t>
            </a:r>
            <a:endParaRPr lang="en-US" sz="1600" dirty="0"/>
          </a:p>
        </p:txBody>
      </p:sp>
      <p:cxnSp>
        <p:nvCxnSpPr>
          <p:cNvPr id="8" name="Straight Arrow Connector 7"/>
          <p:cNvCxnSpPr/>
          <p:nvPr/>
        </p:nvCxnSpPr>
        <p:spPr>
          <a:xfrm flipH="1" flipV="1">
            <a:off x="7785855" y="2298056"/>
            <a:ext cx="3041325" cy="101749"/>
          </a:xfrm>
          <a:prstGeom prst="straightConnector1">
            <a:avLst/>
          </a:prstGeom>
          <a:ln w="12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7662963" y="3307527"/>
            <a:ext cx="2248351" cy="1111957"/>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8016610" y="2114985"/>
            <a:ext cx="1411958" cy="1358031"/>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8127291" y="2127895"/>
            <a:ext cx="1301277" cy="518824"/>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7785854" y="2420992"/>
            <a:ext cx="3063450" cy="1465840"/>
          </a:xfrm>
          <a:prstGeom prst="straightConnector1">
            <a:avLst/>
          </a:prstGeom>
          <a:ln w="12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7882157" y="1764235"/>
            <a:ext cx="2029157" cy="1591951"/>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4494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bwMode="auto">
          <a:xfrm>
            <a:off x="1463667" y="1333501"/>
            <a:ext cx="384515" cy="626755"/>
          </a:xfrm>
          <a:noFill/>
          <a:ln w="12700">
            <a:miter lim="800000"/>
            <a:headEnd/>
            <a:tailEnd/>
          </a:ln>
        </p:spPr>
        <p:txBody>
          <a:bodyPr vert="horz" wrap="none" lIns="63398" tIns="25359" rIns="63398" bIns="25359" numCol="1" rtlCol="0" anchor="t" anchorCtr="0" compatLnSpc="1">
            <a:prstTxWarp prst="textNoShape">
              <a:avLst/>
            </a:prstTxWarp>
            <a:spAutoFit/>
          </a:bodyPr>
          <a:lstStyle/>
          <a:p>
            <a:pPr>
              <a:lnSpc>
                <a:spcPct val="85000"/>
              </a:lnSpc>
            </a:pPr>
            <a:r>
              <a:rPr lang="en-US" b="0"/>
              <a:t>  </a:t>
            </a:r>
          </a:p>
        </p:txBody>
      </p:sp>
      <p:sp>
        <p:nvSpPr>
          <p:cNvPr id="171011" name="Rectangle 3"/>
          <p:cNvSpPr>
            <a:spLocks noChangeArrowheads="1"/>
          </p:cNvSpPr>
          <p:nvPr/>
        </p:nvSpPr>
        <p:spPr bwMode="auto">
          <a:xfrm>
            <a:off x="1854192" y="381000"/>
            <a:ext cx="2927350" cy="647700"/>
          </a:xfrm>
          <a:prstGeom prst="rect">
            <a:avLst/>
          </a:prstGeom>
          <a:noFill/>
          <a:ln w="12700">
            <a:noFill/>
            <a:miter lim="800000"/>
            <a:headEnd/>
            <a:tailEnd/>
          </a:ln>
          <a:effectLst/>
        </p:spPr>
        <p:txBody>
          <a:bodyPr wrap="none" lIns="63398" tIns="25359" rIns="63398" bIns="25359">
            <a:spAutoFit/>
          </a:bodyPr>
          <a:lstStyle/>
          <a:p>
            <a:pPr algn="ctr" defTabSz="912813" eaLnBrk="0" fontAlgn="base" hangingPunct="0">
              <a:lnSpc>
                <a:spcPct val="85000"/>
              </a:lnSpc>
              <a:spcBef>
                <a:spcPct val="0"/>
              </a:spcBef>
              <a:spcAft>
                <a:spcPct val="0"/>
              </a:spcAft>
            </a:pPr>
            <a:r>
              <a:rPr lang="en-US" b="1" dirty="0">
                <a:solidFill>
                  <a:srgbClr val="000000"/>
                </a:solidFill>
                <a:latin typeface="Times" pitchFamily="18" charset="0"/>
              </a:rPr>
              <a:t>  ISO Standard "Hole Basis”</a:t>
            </a:r>
          </a:p>
          <a:p>
            <a:pPr algn="ctr" defTabSz="912813" eaLnBrk="0" fontAlgn="base" hangingPunct="0">
              <a:lnSpc>
                <a:spcPct val="85000"/>
              </a:lnSpc>
              <a:spcBef>
                <a:spcPct val="0"/>
              </a:spcBef>
              <a:spcAft>
                <a:spcPct val="0"/>
              </a:spcAft>
            </a:pPr>
            <a:r>
              <a:rPr lang="en-US" sz="2800" b="1" dirty="0">
                <a:solidFill>
                  <a:srgbClr val="000000"/>
                </a:solidFill>
                <a:latin typeface="Times" pitchFamily="18" charset="0"/>
              </a:rPr>
              <a:t>Transition Fits</a:t>
            </a:r>
            <a:endParaRPr lang="en-US" b="1" dirty="0">
              <a:solidFill>
                <a:srgbClr val="000000"/>
              </a:solidFill>
              <a:latin typeface="Times" pitchFamily="18" charset="0"/>
            </a:endParaRPr>
          </a:p>
        </p:txBody>
      </p:sp>
      <p:sp>
        <p:nvSpPr>
          <p:cNvPr id="171012" name="Rectangle 4"/>
          <p:cNvSpPr>
            <a:spLocks noChangeArrowheads="1"/>
          </p:cNvSpPr>
          <p:nvPr/>
        </p:nvSpPr>
        <p:spPr bwMode="auto">
          <a:xfrm flipV="1">
            <a:off x="423856" y="6192838"/>
            <a:ext cx="1587" cy="11112"/>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13" name="Rectangle 5"/>
          <p:cNvSpPr>
            <a:spLocks noChangeArrowheads="1"/>
          </p:cNvSpPr>
          <p:nvPr/>
        </p:nvSpPr>
        <p:spPr bwMode="auto">
          <a:xfrm flipV="1">
            <a:off x="4989506" y="6192838"/>
            <a:ext cx="1587" cy="11112"/>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14" name="Rectangle 6"/>
          <p:cNvSpPr>
            <a:spLocks noChangeArrowheads="1"/>
          </p:cNvSpPr>
          <p:nvPr/>
        </p:nvSpPr>
        <p:spPr bwMode="auto">
          <a:xfrm flipV="1">
            <a:off x="5902317" y="6192838"/>
            <a:ext cx="1588" cy="11112"/>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15" name="Rectangle 7"/>
          <p:cNvSpPr>
            <a:spLocks noChangeArrowheads="1"/>
          </p:cNvSpPr>
          <p:nvPr/>
        </p:nvSpPr>
        <p:spPr bwMode="auto">
          <a:xfrm>
            <a:off x="6827830" y="6192839"/>
            <a:ext cx="101600" cy="1587"/>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16" name="Rectangle 8"/>
          <p:cNvSpPr>
            <a:spLocks noChangeArrowheads="1"/>
          </p:cNvSpPr>
          <p:nvPr/>
        </p:nvSpPr>
        <p:spPr bwMode="auto">
          <a:xfrm>
            <a:off x="1722430" y="1130301"/>
            <a:ext cx="1611942"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Type of Fit</a:t>
            </a:r>
          </a:p>
        </p:txBody>
      </p:sp>
      <p:sp>
        <p:nvSpPr>
          <p:cNvPr id="171017" name="Line 9"/>
          <p:cNvSpPr>
            <a:spLocks noChangeShapeType="1"/>
          </p:cNvSpPr>
          <p:nvPr/>
        </p:nvSpPr>
        <p:spPr bwMode="auto">
          <a:xfrm>
            <a:off x="247642" y="1141413"/>
            <a:ext cx="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18" name="Line 10"/>
          <p:cNvSpPr>
            <a:spLocks noChangeShapeType="1"/>
          </p:cNvSpPr>
          <p:nvPr/>
        </p:nvSpPr>
        <p:spPr bwMode="auto">
          <a:xfrm>
            <a:off x="260342" y="1147763"/>
            <a:ext cx="464185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19" name="Line 11"/>
          <p:cNvSpPr>
            <a:spLocks noChangeShapeType="1"/>
          </p:cNvSpPr>
          <p:nvPr/>
        </p:nvSpPr>
        <p:spPr bwMode="auto">
          <a:xfrm>
            <a:off x="247642" y="1160463"/>
            <a:ext cx="0" cy="36830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20" name="Rectangle 12"/>
          <p:cNvSpPr>
            <a:spLocks noChangeArrowheads="1"/>
          </p:cNvSpPr>
          <p:nvPr/>
        </p:nvSpPr>
        <p:spPr bwMode="auto">
          <a:xfrm>
            <a:off x="214306" y="1544638"/>
            <a:ext cx="27336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b="1">
                <a:solidFill>
                  <a:srgbClr val="000000"/>
                </a:solidFill>
                <a:latin typeface="Times" pitchFamily="18" charset="0"/>
              </a:rPr>
              <a:t>Locational Transition Fits</a:t>
            </a:r>
          </a:p>
        </p:txBody>
      </p:sp>
      <p:sp>
        <p:nvSpPr>
          <p:cNvPr id="171021" name="Rectangle 13"/>
          <p:cNvSpPr>
            <a:spLocks noChangeArrowheads="1"/>
          </p:cNvSpPr>
          <p:nvPr/>
        </p:nvSpPr>
        <p:spPr bwMode="auto">
          <a:xfrm>
            <a:off x="2760656" y="1544638"/>
            <a:ext cx="14382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  for accurate</a:t>
            </a:r>
          </a:p>
        </p:txBody>
      </p:sp>
      <p:sp>
        <p:nvSpPr>
          <p:cNvPr id="171022" name="Rectangle 14"/>
          <p:cNvSpPr>
            <a:spLocks noChangeArrowheads="1"/>
          </p:cNvSpPr>
          <p:nvPr/>
        </p:nvSpPr>
        <p:spPr bwMode="auto">
          <a:xfrm>
            <a:off x="212718" y="1773238"/>
            <a:ext cx="450532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location, a compromise between  clearance and</a:t>
            </a:r>
          </a:p>
        </p:txBody>
      </p:sp>
      <p:sp>
        <p:nvSpPr>
          <p:cNvPr id="171023" name="Rectangle 15"/>
          <p:cNvSpPr>
            <a:spLocks noChangeArrowheads="1"/>
          </p:cNvSpPr>
          <p:nvPr/>
        </p:nvSpPr>
        <p:spPr bwMode="auto">
          <a:xfrm>
            <a:off x="215893" y="2001838"/>
            <a:ext cx="12731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interference</a:t>
            </a:r>
          </a:p>
        </p:txBody>
      </p:sp>
      <p:sp>
        <p:nvSpPr>
          <p:cNvPr id="171024" name="Line 16"/>
          <p:cNvSpPr>
            <a:spLocks noChangeShapeType="1"/>
          </p:cNvSpPr>
          <p:nvPr/>
        </p:nvSpPr>
        <p:spPr bwMode="auto">
          <a:xfrm>
            <a:off x="247642" y="1546225"/>
            <a:ext cx="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25" name="Line 17"/>
          <p:cNvSpPr>
            <a:spLocks noChangeShapeType="1"/>
          </p:cNvSpPr>
          <p:nvPr/>
        </p:nvSpPr>
        <p:spPr bwMode="auto">
          <a:xfrm>
            <a:off x="260342" y="1552575"/>
            <a:ext cx="631825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26" name="Line 18"/>
          <p:cNvSpPr>
            <a:spLocks noChangeShapeType="1"/>
          </p:cNvSpPr>
          <p:nvPr/>
        </p:nvSpPr>
        <p:spPr bwMode="auto">
          <a:xfrm>
            <a:off x="247642" y="1565275"/>
            <a:ext cx="0" cy="74930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27" name="Rectangle 19"/>
          <p:cNvSpPr>
            <a:spLocks noChangeArrowheads="1"/>
          </p:cNvSpPr>
          <p:nvPr/>
        </p:nvSpPr>
        <p:spPr bwMode="auto">
          <a:xfrm>
            <a:off x="214306" y="2332038"/>
            <a:ext cx="108902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b="1">
                <a:solidFill>
                  <a:srgbClr val="000000"/>
                </a:solidFill>
                <a:latin typeface="Times" pitchFamily="18" charset="0"/>
              </a:rPr>
              <a:t>Push Fits</a:t>
            </a:r>
          </a:p>
        </p:txBody>
      </p:sp>
      <p:sp>
        <p:nvSpPr>
          <p:cNvPr id="171028" name="Rectangle 20"/>
          <p:cNvSpPr>
            <a:spLocks noChangeArrowheads="1"/>
          </p:cNvSpPr>
          <p:nvPr/>
        </p:nvSpPr>
        <p:spPr bwMode="auto">
          <a:xfrm>
            <a:off x="1119181" y="2332038"/>
            <a:ext cx="36099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  Transition fits averaging little or no</a:t>
            </a:r>
          </a:p>
        </p:txBody>
      </p:sp>
      <p:sp>
        <p:nvSpPr>
          <p:cNvPr id="171029" name="Rectangle 21"/>
          <p:cNvSpPr>
            <a:spLocks noChangeArrowheads="1"/>
          </p:cNvSpPr>
          <p:nvPr/>
        </p:nvSpPr>
        <p:spPr bwMode="auto">
          <a:xfrm>
            <a:off x="219068" y="2559050"/>
            <a:ext cx="45878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clearance and are recommended for location fits</a:t>
            </a:r>
          </a:p>
        </p:txBody>
      </p:sp>
      <p:sp>
        <p:nvSpPr>
          <p:cNvPr id="171030" name="Rectangle 22"/>
          <p:cNvSpPr>
            <a:spLocks noChangeArrowheads="1"/>
          </p:cNvSpPr>
          <p:nvPr/>
        </p:nvSpPr>
        <p:spPr bwMode="auto">
          <a:xfrm>
            <a:off x="215893" y="2787650"/>
            <a:ext cx="444182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where a slight interferance can be tolerated for</a:t>
            </a:r>
          </a:p>
        </p:txBody>
      </p:sp>
      <p:sp>
        <p:nvSpPr>
          <p:cNvPr id="171031" name="Rectangle 23"/>
          <p:cNvSpPr>
            <a:spLocks noChangeArrowheads="1"/>
          </p:cNvSpPr>
          <p:nvPr/>
        </p:nvSpPr>
        <p:spPr bwMode="auto">
          <a:xfrm>
            <a:off x="212717" y="3028950"/>
            <a:ext cx="4864100" cy="336550"/>
          </a:xfrm>
          <a:prstGeom prst="rect">
            <a:avLst/>
          </a:prstGeom>
          <a:noFill/>
          <a:ln w="12700">
            <a:noFill/>
            <a:miter lim="800000"/>
            <a:headEnd/>
            <a:tailEnd/>
          </a:ln>
          <a:effectLst/>
        </p:spPr>
        <p:txBody>
          <a:bodyPr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the purpose, for example, of eliminating vibration.</a:t>
            </a:r>
          </a:p>
        </p:txBody>
      </p:sp>
      <p:sp>
        <p:nvSpPr>
          <p:cNvPr id="171032" name="Line 24"/>
          <p:cNvSpPr>
            <a:spLocks noChangeShapeType="1"/>
          </p:cNvSpPr>
          <p:nvPr/>
        </p:nvSpPr>
        <p:spPr bwMode="auto">
          <a:xfrm>
            <a:off x="247642" y="2333625"/>
            <a:ext cx="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33" name="Line 25"/>
          <p:cNvSpPr>
            <a:spLocks noChangeShapeType="1"/>
          </p:cNvSpPr>
          <p:nvPr/>
        </p:nvSpPr>
        <p:spPr bwMode="auto">
          <a:xfrm>
            <a:off x="260343" y="2339975"/>
            <a:ext cx="6308725"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34" name="Line 26"/>
          <p:cNvSpPr>
            <a:spLocks noChangeShapeType="1"/>
          </p:cNvSpPr>
          <p:nvPr/>
        </p:nvSpPr>
        <p:spPr bwMode="auto">
          <a:xfrm>
            <a:off x="247642" y="2352676"/>
            <a:ext cx="0" cy="974725"/>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35" name="Rectangle 27"/>
          <p:cNvSpPr>
            <a:spLocks noChangeArrowheads="1"/>
          </p:cNvSpPr>
          <p:nvPr/>
        </p:nvSpPr>
        <p:spPr bwMode="auto">
          <a:xfrm flipV="1">
            <a:off x="436556" y="1727200"/>
            <a:ext cx="1587" cy="12700"/>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36" name="Line 28"/>
          <p:cNvSpPr>
            <a:spLocks noChangeShapeType="1"/>
          </p:cNvSpPr>
          <p:nvPr/>
        </p:nvSpPr>
        <p:spPr bwMode="auto">
          <a:xfrm>
            <a:off x="247642" y="3346450"/>
            <a:ext cx="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37" name="Line 29"/>
          <p:cNvSpPr>
            <a:spLocks noChangeShapeType="1"/>
          </p:cNvSpPr>
          <p:nvPr/>
        </p:nvSpPr>
        <p:spPr bwMode="auto">
          <a:xfrm>
            <a:off x="260342" y="3352800"/>
            <a:ext cx="464185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38" name="Rectangle 30"/>
          <p:cNvSpPr>
            <a:spLocks noChangeArrowheads="1"/>
          </p:cNvSpPr>
          <p:nvPr/>
        </p:nvSpPr>
        <p:spPr bwMode="auto">
          <a:xfrm flipV="1">
            <a:off x="4806942" y="3346450"/>
            <a:ext cx="1588" cy="12700"/>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39" name="Rectangle 31"/>
          <p:cNvSpPr>
            <a:spLocks noChangeArrowheads="1"/>
          </p:cNvSpPr>
          <p:nvPr/>
        </p:nvSpPr>
        <p:spPr bwMode="auto">
          <a:xfrm flipV="1">
            <a:off x="5915017" y="1727200"/>
            <a:ext cx="1588" cy="12700"/>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40" name="Rectangle 32"/>
          <p:cNvSpPr>
            <a:spLocks noChangeArrowheads="1"/>
          </p:cNvSpPr>
          <p:nvPr/>
        </p:nvSpPr>
        <p:spPr bwMode="auto">
          <a:xfrm flipV="1">
            <a:off x="6827831" y="1727200"/>
            <a:ext cx="1587" cy="12700"/>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41" name="Rectangle 33"/>
          <p:cNvSpPr>
            <a:spLocks noChangeArrowheads="1"/>
          </p:cNvSpPr>
          <p:nvPr/>
        </p:nvSpPr>
        <p:spPr bwMode="auto">
          <a:xfrm>
            <a:off x="6840530" y="1727200"/>
            <a:ext cx="101600" cy="1588"/>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42" name="Rectangle 34"/>
          <p:cNvSpPr>
            <a:spLocks noChangeArrowheads="1"/>
          </p:cNvSpPr>
          <p:nvPr/>
        </p:nvSpPr>
        <p:spPr bwMode="auto">
          <a:xfrm>
            <a:off x="4884731" y="1130301"/>
            <a:ext cx="796399"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Hole</a:t>
            </a:r>
          </a:p>
        </p:txBody>
      </p:sp>
      <p:sp>
        <p:nvSpPr>
          <p:cNvPr id="171043" name="Rectangle 35"/>
          <p:cNvSpPr>
            <a:spLocks noChangeArrowheads="1"/>
          </p:cNvSpPr>
          <p:nvPr/>
        </p:nvSpPr>
        <p:spPr bwMode="auto">
          <a:xfrm>
            <a:off x="5746742" y="1130301"/>
            <a:ext cx="884564"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Shaft</a:t>
            </a:r>
          </a:p>
        </p:txBody>
      </p:sp>
      <p:sp>
        <p:nvSpPr>
          <p:cNvPr id="171044" name="Rectangle 36"/>
          <p:cNvSpPr>
            <a:spLocks noChangeArrowheads="1"/>
          </p:cNvSpPr>
          <p:nvPr/>
        </p:nvSpPr>
        <p:spPr bwMode="auto">
          <a:xfrm>
            <a:off x="5046656" y="1544638"/>
            <a:ext cx="4603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H7</a:t>
            </a:r>
          </a:p>
        </p:txBody>
      </p:sp>
      <p:sp>
        <p:nvSpPr>
          <p:cNvPr id="171045" name="Rectangle 37"/>
          <p:cNvSpPr>
            <a:spLocks noChangeArrowheads="1"/>
          </p:cNvSpPr>
          <p:nvPr/>
        </p:nvSpPr>
        <p:spPr bwMode="auto">
          <a:xfrm>
            <a:off x="5986456" y="1544638"/>
            <a:ext cx="4095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k6</a:t>
            </a:r>
          </a:p>
        </p:txBody>
      </p:sp>
      <p:sp>
        <p:nvSpPr>
          <p:cNvPr id="171046" name="Rectangle 38"/>
          <p:cNvSpPr>
            <a:spLocks noChangeArrowheads="1"/>
          </p:cNvSpPr>
          <p:nvPr/>
        </p:nvSpPr>
        <p:spPr bwMode="auto">
          <a:xfrm>
            <a:off x="5041893" y="2332038"/>
            <a:ext cx="4603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H7</a:t>
            </a:r>
          </a:p>
        </p:txBody>
      </p:sp>
      <p:sp>
        <p:nvSpPr>
          <p:cNvPr id="171047" name="Rectangle 39"/>
          <p:cNvSpPr>
            <a:spLocks noChangeArrowheads="1"/>
          </p:cNvSpPr>
          <p:nvPr/>
        </p:nvSpPr>
        <p:spPr bwMode="auto">
          <a:xfrm>
            <a:off x="5981693" y="2332038"/>
            <a:ext cx="4095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n6</a:t>
            </a:r>
          </a:p>
        </p:txBody>
      </p:sp>
      <p:sp>
        <p:nvSpPr>
          <p:cNvPr id="171048" name="Rectangle 40"/>
          <p:cNvSpPr>
            <a:spLocks noChangeArrowheads="1"/>
          </p:cNvSpPr>
          <p:nvPr/>
        </p:nvSpPr>
        <p:spPr bwMode="auto">
          <a:xfrm>
            <a:off x="4902192" y="1143000"/>
            <a:ext cx="1676400" cy="2209800"/>
          </a:xfrm>
          <a:prstGeom prst="rect">
            <a:avLst/>
          </a:prstGeom>
          <a:noFill/>
          <a:ln w="12700">
            <a:solidFill>
              <a:schemeClr val="tx1"/>
            </a:solid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49" name="Rectangle 41"/>
          <p:cNvSpPr>
            <a:spLocks noChangeArrowheads="1"/>
          </p:cNvSpPr>
          <p:nvPr/>
        </p:nvSpPr>
        <p:spPr bwMode="auto">
          <a:xfrm>
            <a:off x="1777992" y="3657600"/>
            <a:ext cx="2882900" cy="647700"/>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b="1">
                <a:solidFill>
                  <a:srgbClr val="000000"/>
                </a:solidFill>
                <a:latin typeface="Times" pitchFamily="18" charset="0"/>
              </a:rPr>
              <a:t>ISO Standard "Hole Basis" </a:t>
            </a:r>
          </a:p>
          <a:p>
            <a:pPr defTabSz="912813" eaLnBrk="0" fontAlgn="base" hangingPunct="0">
              <a:lnSpc>
                <a:spcPct val="85000"/>
              </a:lnSpc>
              <a:spcBef>
                <a:spcPct val="0"/>
              </a:spcBef>
              <a:spcAft>
                <a:spcPct val="0"/>
              </a:spcAft>
            </a:pPr>
            <a:r>
              <a:rPr lang="en-US" sz="2800" b="1">
                <a:solidFill>
                  <a:srgbClr val="000000"/>
                </a:solidFill>
                <a:latin typeface="Times" pitchFamily="18" charset="0"/>
              </a:rPr>
              <a:t>Interference Fits</a:t>
            </a:r>
            <a:endParaRPr lang="en-US" b="1">
              <a:solidFill>
                <a:srgbClr val="000000"/>
              </a:solidFill>
              <a:latin typeface="Times" pitchFamily="18" charset="0"/>
            </a:endParaRPr>
          </a:p>
        </p:txBody>
      </p:sp>
      <p:sp>
        <p:nvSpPr>
          <p:cNvPr id="171050" name="Rectangle 42"/>
          <p:cNvSpPr>
            <a:spLocks noChangeArrowheads="1"/>
          </p:cNvSpPr>
          <p:nvPr/>
        </p:nvSpPr>
        <p:spPr bwMode="auto">
          <a:xfrm>
            <a:off x="1689092" y="4405314"/>
            <a:ext cx="1611942"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Type of Fit</a:t>
            </a:r>
          </a:p>
        </p:txBody>
      </p:sp>
      <p:sp>
        <p:nvSpPr>
          <p:cNvPr id="171051" name="Line 43"/>
          <p:cNvSpPr>
            <a:spLocks noChangeShapeType="1"/>
          </p:cNvSpPr>
          <p:nvPr/>
        </p:nvSpPr>
        <p:spPr bwMode="auto">
          <a:xfrm>
            <a:off x="214305" y="4416425"/>
            <a:ext cx="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52" name="Line 44"/>
          <p:cNvSpPr>
            <a:spLocks noChangeShapeType="1"/>
          </p:cNvSpPr>
          <p:nvPr/>
        </p:nvSpPr>
        <p:spPr bwMode="auto">
          <a:xfrm>
            <a:off x="227005" y="4422775"/>
            <a:ext cx="452755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53" name="Line 45"/>
          <p:cNvSpPr>
            <a:spLocks noChangeShapeType="1"/>
          </p:cNvSpPr>
          <p:nvPr/>
        </p:nvSpPr>
        <p:spPr bwMode="auto">
          <a:xfrm>
            <a:off x="214305" y="4435475"/>
            <a:ext cx="0" cy="36830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54" name="Rectangle 46"/>
          <p:cNvSpPr>
            <a:spLocks noChangeArrowheads="1"/>
          </p:cNvSpPr>
          <p:nvPr/>
        </p:nvSpPr>
        <p:spPr bwMode="auto">
          <a:xfrm>
            <a:off x="180968" y="4821238"/>
            <a:ext cx="103822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b="1">
                <a:solidFill>
                  <a:srgbClr val="000000"/>
                </a:solidFill>
                <a:latin typeface="Times" pitchFamily="18" charset="0"/>
              </a:rPr>
              <a:t>Press Fit</a:t>
            </a:r>
          </a:p>
        </p:txBody>
      </p:sp>
      <p:sp>
        <p:nvSpPr>
          <p:cNvPr id="171055" name="Rectangle 47"/>
          <p:cNvSpPr>
            <a:spLocks noChangeArrowheads="1"/>
          </p:cNvSpPr>
          <p:nvPr/>
        </p:nvSpPr>
        <p:spPr bwMode="auto">
          <a:xfrm>
            <a:off x="1022343" y="4821238"/>
            <a:ext cx="371792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  Suitable as the standard press fit into</a:t>
            </a:r>
          </a:p>
        </p:txBody>
      </p:sp>
      <p:sp>
        <p:nvSpPr>
          <p:cNvPr id="171056" name="Rectangle 48"/>
          <p:cNvSpPr>
            <a:spLocks noChangeArrowheads="1"/>
          </p:cNvSpPr>
          <p:nvPr/>
        </p:nvSpPr>
        <p:spPr bwMode="auto">
          <a:xfrm>
            <a:off x="177793" y="5049838"/>
            <a:ext cx="413702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ferrous, i.e. steel, cast iron etc., assemblies.</a:t>
            </a:r>
          </a:p>
        </p:txBody>
      </p:sp>
      <p:sp>
        <p:nvSpPr>
          <p:cNvPr id="171057" name="Rectangle 49"/>
          <p:cNvSpPr>
            <a:spLocks noChangeArrowheads="1"/>
          </p:cNvSpPr>
          <p:nvPr/>
        </p:nvSpPr>
        <p:spPr bwMode="auto">
          <a:xfrm>
            <a:off x="4132256" y="5049838"/>
            <a:ext cx="2952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  </a:t>
            </a:r>
          </a:p>
        </p:txBody>
      </p:sp>
      <p:sp>
        <p:nvSpPr>
          <p:cNvPr id="171058" name="Line 50"/>
          <p:cNvSpPr>
            <a:spLocks noChangeShapeType="1"/>
          </p:cNvSpPr>
          <p:nvPr/>
        </p:nvSpPr>
        <p:spPr bwMode="auto">
          <a:xfrm>
            <a:off x="214305" y="4822825"/>
            <a:ext cx="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59" name="Line 51"/>
          <p:cNvSpPr>
            <a:spLocks noChangeShapeType="1"/>
          </p:cNvSpPr>
          <p:nvPr/>
        </p:nvSpPr>
        <p:spPr bwMode="auto">
          <a:xfrm>
            <a:off x="227005" y="4829175"/>
            <a:ext cx="6348412"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60" name="Line 52"/>
          <p:cNvSpPr>
            <a:spLocks noChangeShapeType="1"/>
          </p:cNvSpPr>
          <p:nvPr/>
        </p:nvSpPr>
        <p:spPr bwMode="auto">
          <a:xfrm>
            <a:off x="214305" y="4841876"/>
            <a:ext cx="0" cy="519113"/>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61" name="Rectangle 53"/>
          <p:cNvSpPr>
            <a:spLocks noChangeArrowheads="1"/>
          </p:cNvSpPr>
          <p:nvPr/>
        </p:nvSpPr>
        <p:spPr bwMode="auto">
          <a:xfrm>
            <a:off x="180968" y="5378450"/>
            <a:ext cx="106362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b="1">
                <a:solidFill>
                  <a:srgbClr val="000000"/>
                </a:solidFill>
                <a:latin typeface="Times" pitchFamily="18" charset="0"/>
              </a:rPr>
              <a:t>Drive Fit</a:t>
            </a:r>
          </a:p>
        </p:txBody>
      </p:sp>
      <p:sp>
        <p:nvSpPr>
          <p:cNvPr id="171062" name="Rectangle 54"/>
          <p:cNvSpPr>
            <a:spLocks noChangeArrowheads="1"/>
          </p:cNvSpPr>
          <p:nvPr/>
        </p:nvSpPr>
        <p:spPr bwMode="auto">
          <a:xfrm>
            <a:off x="1241418" y="5378450"/>
            <a:ext cx="22891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Suitable as press fits in</a:t>
            </a:r>
          </a:p>
        </p:txBody>
      </p:sp>
      <p:sp>
        <p:nvSpPr>
          <p:cNvPr id="171063" name="Rectangle 55"/>
          <p:cNvSpPr>
            <a:spLocks noChangeArrowheads="1"/>
          </p:cNvSpPr>
          <p:nvPr/>
        </p:nvSpPr>
        <p:spPr bwMode="auto">
          <a:xfrm>
            <a:off x="185731" y="5607050"/>
            <a:ext cx="427672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material of low modulus of elasticity such as</a:t>
            </a:r>
          </a:p>
        </p:txBody>
      </p:sp>
      <p:sp>
        <p:nvSpPr>
          <p:cNvPr id="171064" name="Rectangle 56"/>
          <p:cNvSpPr>
            <a:spLocks noChangeArrowheads="1"/>
          </p:cNvSpPr>
          <p:nvPr/>
        </p:nvSpPr>
        <p:spPr bwMode="auto">
          <a:xfrm>
            <a:off x="177793" y="5835650"/>
            <a:ext cx="12604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light alloys.</a:t>
            </a:r>
          </a:p>
        </p:txBody>
      </p:sp>
      <p:sp>
        <p:nvSpPr>
          <p:cNvPr id="171065" name="Rectangle 57"/>
          <p:cNvSpPr>
            <a:spLocks noChangeArrowheads="1"/>
          </p:cNvSpPr>
          <p:nvPr/>
        </p:nvSpPr>
        <p:spPr bwMode="auto">
          <a:xfrm>
            <a:off x="1255706" y="5835650"/>
            <a:ext cx="2952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  </a:t>
            </a:r>
          </a:p>
        </p:txBody>
      </p:sp>
      <p:sp>
        <p:nvSpPr>
          <p:cNvPr id="171066" name="Line 58"/>
          <p:cNvSpPr>
            <a:spLocks noChangeShapeType="1"/>
          </p:cNvSpPr>
          <p:nvPr/>
        </p:nvSpPr>
        <p:spPr bwMode="auto">
          <a:xfrm>
            <a:off x="214305" y="5380038"/>
            <a:ext cx="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67" name="Line 59"/>
          <p:cNvSpPr>
            <a:spLocks noChangeShapeType="1"/>
          </p:cNvSpPr>
          <p:nvPr/>
        </p:nvSpPr>
        <p:spPr bwMode="auto">
          <a:xfrm>
            <a:off x="227005" y="5386388"/>
            <a:ext cx="6348412"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68" name="Line 60"/>
          <p:cNvSpPr>
            <a:spLocks noChangeShapeType="1"/>
          </p:cNvSpPr>
          <p:nvPr/>
        </p:nvSpPr>
        <p:spPr bwMode="auto">
          <a:xfrm>
            <a:off x="214305" y="5399088"/>
            <a:ext cx="0" cy="747712"/>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69" name="Rectangle 61"/>
          <p:cNvSpPr>
            <a:spLocks noChangeArrowheads="1"/>
          </p:cNvSpPr>
          <p:nvPr/>
        </p:nvSpPr>
        <p:spPr bwMode="auto">
          <a:xfrm>
            <a:off x="2412993" y="5384800"/>
            <a:ext cx="2952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  </a:t>
            </a:r>
          </a:p>
        </p:txBody>
      </p:sp>
      <p:sp>
        <p:nvSpPr>
          <p:cNvPr id="171070" name="Line 62"/>
          <p:cNvSpPr>
            <a:spLocks noChangeShapeType="1"/>
          </p:cNvSpPr>
          <p:nvPr/>
        </p:nvSpPr>
        <p:spPr bwMode="auto">
          <a:xfrm>
            <a:off x="214305" y="6165850"/>
            <a:ext cx="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71" name="Line 63"/>
          <p:cNvSpPr>
            <a:spLocks noChangeShapeType="1"/>
          </p:cNvSpPr>
          <p:nvPr/>
        </p:nvSpPr>
        <p:spPr bwMode="auto">
          <a:xfrm>
            <a:off x="227005" y="6172200"/>
            <a:ext cx="6348412"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72" name="Line 64"/>
          <p:cNvSpPr>
            <a:spLocks noChangeShapeType="1"/>
          </p:cNvSpPr>
          <p:nvPr/>
        </p:nvSpPr>
        <p:spPr bwMode="auto">
          <a:xfrm>
            <a:off x="214305" y="5716588"/>
            <a:ext cx="0" cy="0"/>
          </a:xfrm>
          <a:prstGeom prst="line">
            <a:avLst/>
          </a:prstGeom>
          <a:noFill/>
          <a:ln w="12700">
            <a:solidFill>
              <a:srgbClr val="000000"/>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73" name="Rectangle 65"/>
          <p:cNvSpPr>
            <a:spLocks noChangeArrowheads="1"/>
          </p:cNvSpPr>
          <p:nvPr/>
        </p:nvSpPr>
        <p:spPr bwMode="auto">
          <a:xfrm flipV="1">
            <a:off x="6599231" y="5716588"/>
            <a:ext cx="1587" cy="11112"/>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74" name="Rectangle 66"/>
          <p:cNvSpPr>
            <a:spLocks noChangeArrowheads="1"/>
          </p:cNvSpPr>
          <p:nvPr/>
        </p:nvSpPr>
        <p:spPr bwMode="auto">
          <a:xfrm flipV="1">
            <a:off x="357181" y="5249863"/>
            <a:ext cx="1587" cy="12700"/>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75" name="Rectangle 67"/>
          <p:cNvSpPr>
            <a:spLocks noChangeArrowheads="1"/>
          </p:cNvSpPr>
          <p:nvPr/>
        </p:nvSpPr>
        <p:spPr bwMode="auto">
          <a:xfrm flipV="1">
            <a:off x="5835642" y="5249863"/>
            <a:ext cx="1588" cy="12700"/>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76" name="Rectangle 68"/>
          <p:cNvSpPr>
            <a:spLocks noChangeArrowheads="1"/>
          </p:cNvSpPr>
          <p:nvPr/>
        </p:nvSpPr>
        <p:spPr bwMode="auto">
          <a:xfrm flipV="1">
            <a:off x="6748456" y="5249863"/>
            <a:ext cx="1587" cy="12700"/>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77" name="Rectangle 69"/>
          <p:cNvSpPr>
            <a:spLocks noChangeArrowheads="1"/>
          </p:cNvSpPr>
          <p:nvPr/>
        </p:nvSpPr>
        <p:spPr bwMode="auto">
          <a:xfrm>
            <a:off x="6761155" y="5249864"/>
            <a:ext cx="101600" cy="1587"/>
          </a:xfrm>
          <a:prstGeom prst="rect">
            <a:avLst/>
          </a:prstGeom>
          <a:solidFill>
            <a:srgbClr val="FFFFFF"/>
          </a:solid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171078" name="Rectangle 70"/>
          <p:cNvSpPr>
            <a:spLocks noChangeArrowheads="1"/>
          </p:cNvSpPr>
          <p:nvPr/>
        </p:nvSpPr>
        <p:spPr bwMode="auto">
          <a:xfrm>
            <a:off x="4851393" y="4405314"/>
            <a:ext cx="796399"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Hole</a:t>
            </a:r>
          </a:p>
        </p:txBody>
      </p:sp>
      <p:sp>
        <p:nvSpPr>
          <p:cNvPr id="171079" name="Rectangle 71"/>
          <p:cNvSpPr>
            <a:spLocks noChangeArrowheads="1"/>
          </p:cNvSpPr>
          <p:nvPr/>
        </p:nvSpPr>
        <p:spPr bwMode="auto">
          <a:xfrm>
            <a:off x="5713405" y="4405314"/>
            <a:ext cx="884564"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Shaft</a:t>
            </a:r>
          </a:p>
        </p:txBody>
      </p:sp>
      <p:sp>
        <p:nvSpPr>
          <p:cNvPr id="171080" name="Rectangle 72"/>
          <p:cNvSpPr>
            <a:spLocks noChangeArrowheads="1"/>
          </p:cNvSpPr>
          <p:nvPr/>
        </p:nvSpPr>
        <p:spPr bwMode="auto">
          <a:xfrm>
            <a:off x="5006968" y="4821238"/>
            <a:ext cx="4603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H7</a:t>
            </a:r>
          </a:p>
        </p:txBody>
      </p:sp>
      <p:sp>
        <p:nvSpPr>
          <p:cNvPr id="171081" name="Rectangle 73"/>
          <p:cNvSpPr>
            <a:spLocks noChangeArrowheads="1"/>
          </p:cNvSpPr>
          <p:nvPr/>
        </p:nvSpPr>
        <p:spPr bwMode="auto">
          <a:xfrm>
            <a:off x="5946768" y="4821238"/>
            <a:ext cx="4095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p6</a:t>
            </a:r>
          </a:p>
        </p:txBody>
      </p:sp>
      <p:sp>
        <p:nvSpPr>
          <p:cNvPr id="171082" name="Rectangle 74"/>
          <p:cNvSpPr>
            <a:spLocks noChangeArrowheads="1"/>
          </p:cNvSpPr>
          <p:nvPr/>
        </p:nvSpPr>
        <p:spPr bwMode="auto">
          <a:xfrm>
            <a:off x="5008556" y="5378450"/>
            <a:ext cx="4603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H7</a:t>
            </a:r>
          </a:p>
        </p:txBody>
      </p:sp>
      <p:sp>
        <p:nvSpPr>
          <p:cNvPr id="171083" name="Rectangle 75"/>
          <p:cNvSpPr>
            <a:spLocks noChangeArrowheads="1"/>
          </p:cNvSpPr>
          <p:nvPr/>
        </p:nvSpPr>
        <p:spPr bwMode="auto">
          <a:xfrm>
            <a:off x="5961056" y="5378450"/>
            <a:ext cx="384175" cy="3365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a:solidFill>
                  <a:srgbClr val="000000"/>
                </a:solidFill>
                <a:latin typeface="Times" pitchFamily="18" charset="0"/>
              </a:rPr>
              <a:t>s6</a:t>
            </a:r>
          </a:p>
        </p:txBody>
      </p:sp>
      <p:sp>
        <p:nvSpPr>
          <p:cNvPr id="171084" name="Rectangle 76"/>
          <p:cNvSpPr>
            <a:spLocks noChangeArrowheads="1"/>
          </p:cNvSpPr>
          <p:nvPr/>
        </p:nvSpPr>
        <p:spPr bwMode="auto">
          <a:xfrm>
            <a:off x="4746617" y="4421189"/>
            <a:ext cx="1828800" cy="1743075"/>
          </a:xfrm>
          <a:prstGeom prst="rect">
            <a:avLst/>
          </a:prstGeom>
          <a:noFill/>
          <a:ln w="12700">
            <a:solidFill>
              <a:schemeClr val="tx1"/>
            </a:solid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grpSp>
        <p:nvGrpSpPr>
          <p:cNvPr id="77" name="Group 76"/>
          <p:cNvGrpSpPr/>
          <p:nvPr/>
        </p:nvGrpSpPr>
        <p:grpSpPr>
          <a:xfrm>
            <a:off x="8031155" y="186266"/>
            <a:ext cx="3352800" cy="6553200"/>
            <a:chOff x="3429000" y="0"/>
            <a:chExt cx="3352800" cy="6553200"/>
          </a:xfrm>
        </p:grpSpPr>
        <p:pic>
          <p:nvPicPr>
            <p:cNvPr id="78" name="Picture 3"/>
            <p:cNvPicPr>
              <a:picLocks noChangeArrowheads="1"/>
            </p:cNvPicPr>
            <p:nvPr/>
          </p:nvPicPr>
          <p:blipFill rotWithShape="1">
            <a:blip r:embed="rId3"/>
            <a:srcRect r="30251"/>
            <a:stretch/>
          </p:blipFill>
          <p:spPr bwMode="auto">
            <a:xfrm>
              <a:off x="3429000" y="304800"/>
              <a:ext cx="3352800" cy="6248400"/>
            </a:xfrm>
            <a:prstGeom prst="rect">
              <a:avLst/>
            </a:prstGeom>
            <a:noFill/>
            <a:ln w="12700">
              <a:noFill/>
              <a:miter lim="800000"/>
              <a:headEnd/>
              <a:tailEnd/>
            </a:ln>
            <a:effectLst/>
          </p:spPr>
        </p:pic>
        <p:grpSp>
          <p:nvGrpSpPr>
            <p:cNvPr id="79" name="Group 78"/>
            <p:cNvGrpSpPr/>
            <p:nvPr/>
          </p:nvGrpSpPr>
          <p:grpSpPr>
            <a:xfrm>
              <a:off x="4495800" y="0"/>
              <a:ext cx="2209800" cy="6553200"/>
              <a:chOff x="4495800" y="0"/>
              <a:chExt cx="2209800" cy="6553200"/>
            </a:xfrm>
          </p:grpSpPr>
          <p:sp>
            <p:nvSpPr>
              <p:cNvPr id="80" name="TextBox 79"/>
              <p:cNvSpPr txBox="1"/>
              <p:nvPr/>
            </p:nvSpPr>
            <p:spPr>
              <a:xfrm>
                <a:off x="4572000" y="0"/>
                <a:ext cx="990600" cy="307777"/>
              </a:xfrm>
              <a:prstGeom prst="rect">
                <a:avLst/>
              </a:prstGeom>
              <a:noFill/>
            </p:spPr>
            <p:txBody>
              <a:bodyPr wrap="square" rtlCol="0">
                <a:spAutoFit/>
              </a:bodyPr>
              <a:lstStyle/>
              <a:p>
                <a:r>
                  <a:rPr lang="en-US" sz="1400" dirty="0" smtClean="0"/>
                  <a:t>Press Fit</a:t>
                </a:r>
                <a:endParaRPr lang="en-US" sz="1400" dirty="0"/>
              </a:p>
            </p:txBody>
          </p:sp>
          <p:sp>
            <p:nvSpPr>
              <p:cNvPr id="81" name="TextBox 80"/>
              <p:cNvSpPr txBox="1"/>
              <p:nvPr/>
            </p:nvSpPr>
            <p:spPr>
              <a:xfrm>
                <a:off x="5715000" y="8965"/>
                <a:ext cx="990600" cy="307777"/>
              </a:xfrm>
              <a:prstGeom prst="rect">
                <a:avLst/>
              </a:prstGeom>
              <a:noFill/>
            </p:spPr>
            <p:txBody>
              <a:bodyPr wrap="square" rtlCol="0">
                <a:spAutoFit/>
              </a:bodyPr>
              <a:lstStyle/>
              <a:p>
                <a:r>
                  <a:rPr lang="en-US" sz="1400" dirty="0" smtClean="0"/>
                  <a:t>Drive Fit</a:t>
                </a:r>
                <a:endParaRPr lang="en-US" sz="1400" dirty="0"/>
              </a:p>
            </p:txBody>
          </p:sp>
          <p:sp>
            <p:nvSpPr>
              <p:cNvPr id="82" name="Rectangle 81"/>
              <p:cNvSpPr/>
              <p:nvPr/>
            </p:nvSpPr>
            <p:spPr bwMode="auto">
              <a:xfrm>
                <a:off x="4495800" y="304800"/>
                <a:ext cx="1066800" cy="62484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pitchFamily="18" charset="0"/>
                </a:endParaRPr>
              </a:p>
            </p:txBody>
          </p:sp>
          <p:sp>
            <p:nvSpPr>
              <p:cNvPr id="83" name="Rectangle 82"/>
              <p:cNvSpPr/>
              <p:nvPr/>
            </p:nvSpPr>
            <p:spPr bwMode="auto">
              <a:xfrm>
                <a:off x="5562600" y="301806"/>
                <a:ext cx="1066800" cy="62484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pitchFamily="18" charset="0"/>
                </a:endParaRPr>
              </a:p>
            </p:txBody>
          </p:sp>
        </p:grpSp>
      </p:grpSp>
      <p:sp>
        <p:nvSpPr>
          <p:cNvPr id="84" name="Rectangle 4"/>
          <p:cNvSpPr>
            <a:spLocks noChangeArrowheads="1"/>
          </p:cNvSpPr>
          <p:nvPr/>
        </p:nvSpPr>
        <p:spPr bwMode="auto">
          <a:xfrm>
            <a:off x="7104351" y="77611"/>
            <a:ext cx="939603" cy="522111"/>
          </a:xfrm>
          <a:prstGeom prst="rect">
            <a:avLst/>
          </a:prstGeom>
          <a:noFill/>
          <a:ln w="12700">
            <a:noFill/>
            <a:miter lim="800000"/>
            <a:headEnd/>
            <a:tailEnd/>
          </a:ln>
          <a:effectLst/>
        </p:spPr>
        <p:txBody>
          <a:bodyPr wrap="none" lIns="63398" tIns="25359" rIns="63398" bIns="25359">
            <a:spAutoFit/>
          </a:bodyPr>
          <a:lstStyle/>
          <a:p>
            <a:pPr algn="l" defTabSz="912813" rtl="0" eaLnBrk="0" fontAlgn="base" hangingPunct="0">
              <a:lnSpc>
                <a:spcPct val="85000"/>
              </a:lnSpc>
              <a:spcBef>
                <a:spcPct val="0"/>
              </a:spcBef>
              <a:spcAft>
                <a:spcPct val="0"/>
              </a:spcAft>
            </a:pPr>
            <a:r>
              <a:rPr lang="en-US" sz="1200" b="1" kern="1200" dirty="0">
                <a:solidFill>
                  <a:srgbClr val="000000"/>
                </a:solidFill>
                <a:latin typeface="Times" pitchFamily="18" charset="0"/>
                <a:ea typeface="+mn-ea"/>
                <a:cs typeface="+mn-cs"/>
              </a:rPr>
              <a:t>ISO </a:t>
            </a:r>
          </a:p>
          <a:p>
            <a:pPr algn="l" defTabSz="912813" rtl="0" eaLnBrk="0" fontAlgn="base" hangingPunct="0">
              <a:lnSpc>
                <a:spcPct val="85000"/>
              </a:lnSpc>
              <a:spcBef>
                <a:spcPct val="0"/>
              </a:spcBef>
              <a:spcAft>
                <a:spcPct val="0"/>
              </a:spcAft>
            </a:pPr>
            <a:r>
              <a:rPr lang="en-US" sz="1200" b="1" kern="1200" dirty="0">
                <a:solidFill>
                  <a:srgbClr val="000000"/>
                </a:solidFill>
                <a:latin typeface="Times" pitchFamily="18" charset="0"/>
                <a:ea typeface="+mn-ea"/>
                <a:cs typeface="+mn-cs"/>
              </a:rPr>
              <a:t>Interference</a:t>
            </a:r>
          </a:p>
          <a:p>
            <a:pPr algn="l" defTabSz="912813" rtl="0" eaLnBrk="0" fontAlgn="base" hangingPunct="0">
              <a:lnSpc>
                <a:spcPct val="85000"/>
              </a:lnSpc>
              <a:spcBef>
                <a:spcPct val="0"/>
              </a:spcBef>
              <a:spcAft>
                <a:spcPct val="0"/>
              </a:spcAft>
            </a:pPr>
            <a:r>
              <a:rPr lang="en-US" sz="1200" b="1" kern="1200" dirty="0">
                <a:solidFill>
                  <a:srgbClr val="000000"/>
                </a:solidFill>
                <a:latin typeface="Times" pitchFamily="18" charset="0"/>
                <a:ea typeface="+mn-ea"/>
                <a:cs typeface="+mn-cs"/>
              </a:rPr>
              <a:t>Fits</a:t>
            </a:r>
          </a:p>
        </p:txBody>
      </p:sp>
      <p:sp>
        <p:nvSpPr>
          <p:cNvPr id="2" name="TextBox 1"/>
          <p:cNvSpPr txBox="1"/>
          <p:nvPr/>
        </p:nvSpPr>
        <p:spPr>
          <a:xfrm>
            <a:off x="192354" y="6331337"/>
            <a:ext cx="4132256" cy="307777"/>
          </a:xfrm>
          <a:prstGeom prst="rect">
            <a:avLst/>
          </a:prstGeom>
          <a:noFill/>
        </p:spPr>
        <p:txBody>
          <a:bodyPr wrap="square" rtlCol="0">
            <a:spAutoFit/>
          </a:bodyPr>
          <a:lstStyle/>
          <a:p>
            <a:r>
              <a:rPr lang="en-US" sz="1400" dirty="0" smtClean="0"/>
              <a:t>Slide 63 of Engineering Drawing A notes</a:t>
            </a:r>
            <a:endParaRPr lang="en-US" sz="1400" dirty="0"/>
          </a:p>
        </p:txBody>
      </p:sp>
      <p:sp>
        <p:nvSpPr>
          <p:cNvPr id="86" name="TextBox 85"/>
          <p:cNvSpPr txBox="1"/>
          <p:nvPr/>
        </p:nvSpPr>
        <p:spPr>
          <a:xfrm>
            <a:off x="6894505" y="6192838"/>
            <a:ext cx="1301757" cy="646331"/>
          </a:xfrm>
          <a:prstGeom prst="rect">
            <a:avLst/>
          </a:prstGeom>
          <a:noFill/>
        </p:spPr>
        <p:txBody>
          <a:bodyPr wrap="square" rtlCol="0">
            <a:spAutoFit/>
          </a:bodyPr>
          <a:lstStyle/>
          <a:p>
            <a:r>
              <a:rPr lang="en-US" sz="1200" dirty="0" smtClean="0"/>
              <a:t>Slide 66 of Engineering Drawing A notes</a:t>
            </a:r>
            <a:endParaRPr lang="en-US" sz="1200" dirty="0"/>
          </a:p>
        </p:txBody>
      </p:sp>
      <p:sp>
        <p:nvSpPr>
          <p:cNvPr id="3" name="Oval 2"/>
          <p:cNvSpPr/>
          <p:nvPr/>
        </p:nvSpPr>
        <p:spPr>
          <a:xfrm>
            <a:off x="9677400" y="1565275"/>
            <a:ext cx="487355" cy="31591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8051686" y="1516286"/>
            <a:ext cx="962983" cy="36490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9648603" y="749541"/>
            <a:ext cx="487355" cy="31591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714532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4134467" y="149453"/>
            <a:ext cx="7926430" cy="6320118"/>
            <a:chOff x="2183747" y="201706"/>
            <a:chExt cx="7926430" cy="6320118"/>
          </a:xfrm>
        </p:grpSpPr>
        <p:sp>
          <p:nvSpPr>
            <p:cNvPr id="9" name="Rectangle 54"/>
            <p:cNvSpPr>
              <a:spLocks noChangeArrowheads="1"/>
            </p:cNvSpPr>
            <p:nvPr/>
          </p:nvSpPr>
          <p:spPr bwMode="auto">
            <a:xfrm>
              <a:off x="3070412" y="3508842"/>
              <a:ext cx="2420471" cy="9412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588" u="sng"/>
            </a:p>
          </p:txBody>
        </p:sp>
        <p:sp>
          <p:nvSpPr>
            <p:cNvPr id="10" name="Text Box 58"/>
            <p:cNvSpPr txBox="1">
              <a:spLocks noChangeArrowheads="1"/>
            </p:cNvSpPr>
            <p:nvPr/>
          </p:nvSpPr>
          <p:spPr bwMode="auto">
            <a:xfrm>
              <a:off x="2330824" y="5217740"/>
              <a:ext cx="7126941" cy="1151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50000"/>
                </a:spcBef>
                <a:buFontTx/>
                <a:buNone/>
              </a:pPr>
              <a:r>
                <a:rPr lang="en-US" altLang="en-US" sz="1059" u="sng" dirty="0"/>
                <a:t>The Ball Bearing specifications say that it should be assembled into the housing with an “ISO Push Fit” and that the shaft should be inserted with an “ISO Press Fit”</a:t>
              </a:r>
            </a:p>
            <a:p>
              <a:pPr eaLnBrk="1" hangingPunct="1">
                <a:spcBef>
                  <a:spcPct val="50000"/>
                </a:spcBef>
                <a:buFontTx/>
                <a:buNone/>
              </a:pPr>
              <a:r>
                <a:rPr lang="en-US" altLang="en-US" sz="1059" u="sng" dirty="0"/>
                <a:t>1. Specify the dimensions for the shaft diameter  (in ISO bilateral form</a:t>
              </a:r>
              <a:r>
                <a:rPr lang="en-US" altLang="en-US" sz="1059" u="sng" dirty="0">
                  <a:sym typeface="Wingdings" panose="05000000000000000000" pitchFamily="2" charset="2"/>
                </a:rPr>
                <a:t>):</a:t>
              </a:r>
              <a:endParaRPr lang="en-US" altLang="en-US" sz="1059" u="sng" dirty="0"/>
            </a:p>
            <a:p>
              <a:pPr eaLnBrk="1" hangingPunct="1">
                <a:spcBef>
                  <a:spcPct val="50000"/>
                </a:spcBef>
                <a:buFontTx/>
                <a:buNone/>
              </a:pPr>
              <a:endParaRPr lang="en-US" altLang="en-US" sz="1059" u="sng" dirty="0"/>
            </a:p>
            <a:p>
              <a:pPr eaLnBrk="1" hangingPunct="1">
                <a:spcBef>
                  <a:spcPct val="50000"/>
                </a:spcBef>
                <a:buFontTx/>
                <a:buNone/>
              </a:pPr>
              <a:r>
                <a:rPr lang="en-US" altLang="en-US" sz="1059" u="sng" dirty="0"/>
                <a:t>2. Specify the dimensions for housing diameter  (also in bilateral form):</a:t>
              </a:r>
            </a:p>
          </p:txBody>
        </p:sp>
        <p:sp>
          <p:nvSpPr>
            <p:cNvPr id="11" name="Rectangle 61"/>
            <p:cNvSpPr>
              <a:spLocks noChangeArrowheads="1"/>
            </p:cNvSpPr>
            <p:nvPr/>
          </p:nvSpPr>
          <p:spPr bwMode="auto">
            <a:xfrm>
              <a:off x="6970059" y="5513294"/>
              <a:ext cx="1882588" cy="47064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588" u="sng"/>
            </a:p>
          </p:txBody>
        </p:sp>
        <p:sp>
          <p:nvSpPr>
            <p:cNvPr id="12" name="Rectangle 62"/>
            <p:cNvSpPr>
              <a:spLocks noChangeArrowheads="1"/>
            </p:cNvSpPr>
            <p:nvPr/>
          </p:nvSpPr>
          <p:spPr bwMode="auto">
            <a:xfrm>
              <a:off x="6970059" y="6051177"/>
              <a:ext cx="1882588" cy="47064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endParaRPr lang="en-US" altLang="en-US" sz="1588" u="sng"/>
            </a:p>
          </p:txBody>
        </p:sp>
        <p:sp>
          <p:nvSpPr>
            <p:cNvPr id="13" name="Rectangle 4"/>
            <p:cNvSpPr>
              <a:spLocks noChangeArrowheads="1"/>
            </p:cNvSpPr>
            <p:nvPr/>
          </p:nvSpPr>
          <p:spPr bwMode="auto">
            <a:xfrm>
              <a:off x="2196353" y="201706"/>
              <a:ext cx="6858000" cy="633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9842" tIns="39221" rIns="79842" bIns="39221" anchor="ct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1235" b="1" u="sng" dirty="0"/>
                <a:t>Lecture Class Assignment #</a:t>
              </a:r>
              <a:r>
                <a:rPr lang="en-US" altLang="en-US" sz="1235" b="1" u="sng" dirty="0" smtClean="0"/>
                <a:t>12 </a:t>
              </a:r>
              <a:r>
                <a:rPr lang="en-US" altLang="en-US" sz="1235" b="1" u="sng" dirty="0">
                  <a:solidFill>
                    <a:schemeClr val="tx2"/>
                  </a:solidFill>
                </a:rPr>
                <a:t>– Tolerances – Ball Bearing fits</a:t>
              </a:r>
            </a:p>
          </p:txBody>
        </p:sp>
        <p:pic>
          <p:nvPicPr>
            <p:cNvPr id="14"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7294" y="2795868"/>
              <a:ext cx="2218765" cy="210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706" y="1518397"/>
              <a:ext cx="1376923" cy="1277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3747" y="1157008"/>
              <a:ext cx="4651841" cy="375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4"/>
            <p:cNvSpPr>
              <a:spLocks noChangeArrowheads="1"/>
            </p:cNvSpPr>
            <p:nvPr/>
          </p:nvSpPr>
          <p:spPr bwMode="auto">
            <a:xfrm>
              <a:off x="6778159" y="913279"/>
              <a:ext cx="1154483" cy="255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1059" u="sng" dirty="0"/>
                <a:t>‘Shaft’ Diameter</a:t>
              </a:r>
            </a:p>
          </p:txBody>
        </p:sp>
        <p:pic>
          <p:nvPicPr>
            <p:cNvPr id="18" name="Picture 2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flipV="1">
              <a:off x="6970059" y="1249456"/>
              <a:ext cx="1479176" cy="151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p:cNvCxnSpPr/>
            <p:nvPr/>
          </p:nvCxnSpPr>
          <p:spPr>
            <a:xfrm rot="16200000" flipH="1">
              <a:off x="7474324" y="1215838"/>
              <a:ext cx="470647" cy="26894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8540284" y="3333750"/>
              <a:ext cx="672353" cy="268941"/>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35"/>
            <p:cNvSpPr>
              <a:spLocks noChangeArrowheads="1"/>
            </p:cNvSpPr>
            <p:nvPr/>
          </p:nvSpPr>
          <p:spPr bwMode="auto">
            <a:xfrm>
              <a:off x="9188823" y="3199279"/>
              <a:ext cx="874059" cy="418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1059" u="sng" dirty="0"/>
                <a:t> ‘Housing’ Diameter</a:t>
              </a:r>
            </a:p>
          </p:txBody>
        </p:sp>
        <p:sp>
          <p:nvSpPr>
            <p:cNvPr id="22" name="Rectangle 24"/>
            <p:cNvSpPr>
              <a:spLocks noChangeArrowheads="1"/>
            </p:cNvSpPr>
            <p:nvPr/>
          </p:nvSpPr>
          <p:spPr bwMode="auto">
            <a:xfrm>
              <a:off x="8516471" y="1147203"/>
              <a:ext cx="1593706" cy="418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1059" u="sng"/>
                <a:t>Ball Bearing </a:t>
              </a:r>
            </a:p>
            <a:p>
              <a:pPr eaLnBrk="1" hangingPunct="1">
                <a:spcBef>
                  <a:spcPct val="0"/>
                </a:spcBef>
                <a:buFontTx/>
                <a:buNone/>
              </a:pPr>
              <a:r>
                <a:rPr lang="en-US" altLang="en-US" sz="1059" u="sng"/>
                <a:t>(8mm I/D x 22mm O/D)</a:t>
              </a:r>
            </a:p>
          </p:txBody>
        </p:sp>
      </p:grpSp>
      <p:cxnSp>
        <p:nvCxnSpPr>
          <p:cNvPr id="23" name="Straight Arrow Connector 22"/>
          <p:cNvCxnSpPr/>
          <p:nvPr/>
        </p:nvCxnSpPr>
        <p:spPr>
          <a:xfrm flipH="1" flipV="1">
            <a:off x="7785855" y="2298056"/>
            <a:ext cx="3041325" cy="101749"/>
          </a:xfrm>
          <a:prstGeom prst="straightConnector1">
            <a:avLst/>
          </a:prstGeom>
          <a:ln w="12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7662963" y="3307527"/>
            <a:ext cx="2248351" cy="1111957"/>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8016610" y="2114985"/>
            <a:ext cx="1411958" cy="1358031"/>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8127291" y="2127895"/>
            <a:ext cx="1301277" cy="518824"/>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7785854" y="2420992"/>
            <a:ext cx="3063450" cy="1465840"/>
          </a:xfrm>
          <a:prstGeom prst="straightConnector1">
            <a:avLst/>
          </a:prstGeom>
          <a:ln w="12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7882157" y="1764235"/>
            <a:ext cx="2029157" cy="1591951"/>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8995311" y="5448831"/>
            <a:ext cx="1690687" cy="519112"/>
            <a:chOff x="6370638" y="6303963"/>
            <a:chExt cx="1690687" cy="519112"/>
          </a:xfrm>
        </p:grpSpPr>
        <p:sp>
          <p:nvSpPr>
            <p:cNvPr id="4" name="Text Box 20"/>
            <p:cNvSpPr txBox="1">
              <a:spLocks noChangeArrowheads="1"/>
            </p:cNvSpPr>
            <p:nvPr/>
          </p:nvSpPr>
          <p:spPr bwMode="auto">
            <a:xfrm>
              <a:off x="7123113" y="6391275"/>
              <a:ext cx="838200" cy="401638"/>
            </a:xfrm>
            <a:prstGeom prst="rect">
              <a:avLst/>
            </a:prstGeom>
            <a:noFill/>
            <a:ln w="9525">
              <a:noFill/>
              <a:miter lim="800000"/>
              <a:headEnd/>
              <a:tailEnd/>
            </a:ln>
          </p:spPr>
          <p:txBody>
            <a:bodyPr lIns="101882" tIns="50941" rIns="101882" bIns="50941">
              <a:spAutoFit/>
            </a:bodyPr>
            <a:lstStyle/>
            <a:p>
              <a:pPr eaLnBrk="1" hangingPunct="1">
                <a:lnSpc>
                  <a:spcPct val="50000"/>
                </a:lnSpc>
                <a:spcBef>
                  <a:spcPct val="50000"/>
                </a:spcBef>
                <a:defRPr/>
              </a:pPr>
              <a:r>
                <a:rPr lang="en-US" sz="1300" dirty="0">
                  <a:latin typeface="+mj-lt"/>
                </a:rPr>
                <a:t>+ 0.024</a:t>
              </a:r>
            </a:p>
            <a:p>
              <a:pPr eaLnBrk="1" hangingPunct="1">
                <a:lnSpc>
                  <a:spcPct val="50000"/>
                </a:lnSpc>
                <a:spcBef>
                  <a:spcPct val="50000"/>
                </a:spcBef>
                <a:defRPr/>
              </a:pPr>
              <a:r>
                <a:rPr lang="en-US" sz="1300" dirty="0">
                  <a:latin typeface="+mj-lt"/>
                </a:rPr>
                <a:t>+ 0.015</a:t>
              </a:r>
            </a:p>
          </p:txBody>
        </p:sp>
        <p:sp>
          <p:nvSpPr>
            <p:cNvPr id="5" name="Text Box 21"/>
            <p:cNvSpPr txBox="1">
              <a:spLocks noChangeArrowheads="1"/>
            </p:cNvSpPr>
            <p:nvPr/>
          </p:nvSpPr>
          <p:spPr bwMode="auto">
            <a:xfrm>
              <a:off x="6954838" y="6303963"/>
              <a:ext cx="3222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2700"/>
                <a:t>(</a:t>
              </a:r>
            </a:p>
          </p:txBody>
        </p:sp>
        <p:sp>
          <p:nvSpPr>
            <p:cNvPr id="6" name="Text Box 22"/>
            <p:cNvSpPr txBox="1">
              <a:spLocks noChangeArrowheads="1"/>
            </p:cNvSpPr>
            <p:nvPr/>
          </p:nvSpPr>
          <p:spPr bwMode="auto">
            <a:xfrm>
              <a:off x="7747000" y="6303963"/>
              <a:ext cx="314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spcBef>
                  <a:spcPct val="0"/>
                </a:spcBef>
                <a:buFontTx/>
                <a:buNone/>
              </a:pPr>
              <a:r>
                <a:rPr lang="en-US" altLang="en-US" sz="2700" dirty="0"/>
                <a:t>)</a:t>
              </a:r>
            </a:p>
          </p:txBody>
        </p:sp>
        <p:sp>
          <p:nvSpPr>
            <p:cNvPr id="7" name="Rectangle 23"/>
            <p:cNvSpPr>
              <a:spLocks noChangeArrowheads="1"/>
            </p:cNvSpPr>
            <p:nvPr/>
          </p:nvSpPr>
          <p:spPr bwMode="auto">
            <a:xfrm>
              <a:off x="6370638" y="6515100"/>
              <a:ext cx="663575"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har char="•"/>
                <a:defRPr sz="3600">
                  <a:solidFill>
                    <a:schemeClr val="tx1"/>
                  </a:solidFill>
                  <a:latin typeface="Arial" panose="020B0604020202020204" pitchFamily="34" charset="0"/>
                </a:defRPr>
              </a:lvl1pPr>
              <a:lvl2pPr marL="742950" indent="-285750">
                <a:spcBef>
                  <a:spcPct val="20000"/>
                </a:spcBef>
                <a:buChar char="–"/>
                <a:defRPr sz="3100">
                  <a:solidFill>
                    <a:schemeClr val="tx1"/>
                  </a:solidFill>
                  <a:latin typeface="Arial" panose="020B0604020202020204" pitchFamily="34" charset="0"/>
                </a:defRPr>
              </a:lvl2pPr>
              <a:lvl3pPr marL="1143000" indent="-228600">
                <a:spcBef>
                  <a:spcPct val="20000"/>
                </a:spcBef>
                <a:buChar char="•"/>
                <a:defRPr sz="2700">
                  <a:solidFill>
                    <a:schemeClr val="tx1"/>
                  </a:solidFill>
                  <a:latin typeface="Arial" panose="020B0604020202020204" pitchFamily="34" charset="0"/>
                </a:defRPr>
              </a:lvl3pPr>
              <a:lvl4pPr marL="1600200" indent="-228600">
                <a:spcBef>
                  <a:spcPct val="20000"/>
                </a:spcBef>
                <a:buChar char="–"/>
                <a:defRPr sz="2200">
                  <a:solidFill>
                    <a:schemeClr val="tx1"/>
                  </a:solidFill>
                  <a:latin typeface="Arial" panose="020B0604020202020204" pitchFamily="34" charset="0"/>
                </a:defRPr>
              </a:lvl4pPr>
              <a:lvl5pPr marL="2057400" indent="-228600">
                <a:spcBef>
                  <a:spcPct val="20000"/>
                </a:spcBef>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200">
                  <a:solidFill>
                    <a:schemeClr val="tx1"/>
                  </a:solidFill>
                  <a:latin typeface="Arial" panose="020B0604020202020204" pitchFamily="34" charset="0"/>
                </a:defRPr>
              </a:lvl9pPr>
            </a:lstStyle>
            <a:p>
              <a:pPr eaLnBrk="1" hangingPunct="1">
                <a:lnSpc>
                  <a:spcPct val="50000"/>
                </a:lnSpc>
                <a:spcBef>
                  <a:spcPct val="50000"/>
                </a:spcBef>
                <a:buFontTx/>
                <a:buNone/>
              </a:pPr>
              <a:r>
                <a:rPr lang="en-US" altLang="en-US" sz="1300">
                  <a:latin typeface="Symbol" panose="05050102010706020507" pitchFamily="18" charset="2"/>
                </a:rPr>
                <a:t>f</a:t>
              </a:r>
              <a:r>
                <a:rPr lang="en-US" altLang="en-US" sz="1300"/>
                <a:t>8  p6</a:t>
              </a:r>
            </a:p>
          </p:txBody>
        </p:sp>
      </p:grpSp>
      <p:sp>
        <p:nvSpPr>
          <p:cNvPr id="30" name="TextBox 29"/>
          <p:cNvSpPr txBox="1"/>
          <p:nvPr/>
        </p:nvSpPr>
        <p:spPr>
          <a:xfrm>
            <a:off x="169667" y="124020"/>
            <a:ext cx="3763094" cy="7017306"/>
          </a:xfrm>
          <a:prstGeom prst="rect">
            <a:avLst/>
          </a:prstGeom>
          <a:noFill/>
        </p:spPr>
        <p:txBody>
          <a:bodyPr wrap="square" rtlCol="0">
            <a:spAutoFit/>
          </a:bodyPr>
          <a:lstStyle/>
          <a:p>
            <a:r>
              <a:rPr lang="en-US" altLang="en-US" sz="1500" u="sng" dirty="0" smtClean="0"/>
              <a:t>So, here’s the answer to the 1</a:t>
            </a:r>
            <a:r>
              <a:rPr lang="en-US" altLang="en-US" sz="1500" u="sng" baseline="30000" dirty="0" smtClean="0"/>
              <a:t>st</a:t>
            </a:r>
            <a:r>
              <a:rPr lang="en-US" altLang="en-US" sz="1500" u="sng" dirty="0" smtClean="0"/>
              <a:t> part:</a:t>
            </a:r>
          </a:p>
          <a:p>
            <a:r>
              <a:rPr lang="en-US" altLang="en-US" sz="1500" u="sng" dirty="0" smtClean="0"/>
              <a:t>1</a:t>
            </a:r>
            <a:r>
              <a:rPr lang="en-US" altLang="en-US" sz="1500" u="sng" dirty="0"/>
              <a:t>. Specify the dimensions for the </a:t>
            </a:r>
            <a:r>
              <a:rPr lang="en-US" altLang="en-US" sz="1500" u="sng" dirty="0" smtClean="0"/>
              <a:t>‘shaft’ </a:t>
            </a:r>
            <a:r>
              <a:rPr lang="en-US" altLang="en-US" sz="1500" u="sng" dirty="0"/>
              <a:t>diameter  (in ISO bilateral form</a:t>
            </a:r>
            <a:r>
              <a:rPr lang="en-US" altLang="en-US" sz="1500" u="sng" dirty="0">
                <a:sym typeface="Wingdings" panose="05000000000000000000" pitchFamily="2" charset="2"/>
              </a:rPr>
              <a:t>):</a:t>
            </a:r>
            <a:endParaRPr lang="en-US" altLang="en-US" sz="1500" u="sng" dirty="0"/>
          </a:p>
          <a:p>
            <a:endParaRPr lang="en-US" sz="1500" dirty="0" smtClean="0"/>
          </a:p>
          <a:p>
            <a:r>
              <a:rPr lang="en-US" sz="1500" dirty="0" smtClean="0"/>
              <a:t>This is in quotes because its probably not really what you would think of as the shaft in this assembly, however, in the context of standard “Limits and Fits” the tables, whether ANSI or ISO, uses the terms ‘Shaft’ to describe the part to be inserted INTO the receiving part or ‘Hole’.</a:t>
            </a:r>
          </a:p>
          <a:p>
            <a:endParaRPr lang="en-US" sz="1500" dirty="0"/>
          </a:p>
          <a:p>
            <a:r>
              <a:rPr lang="en-US" sz="1500" dirty="0" smtClean="0"/>
              <a:t>In this ball bearing assembly, the black nylon sleeve is the ‘shaft’ as it inserted into the ID of the bearing, the ‘hole’ of the bearing. </a:t>
            </a:r>
          </a:p>
          <a:p>
            <a:endParaRPr lang="en-US" sz="1500" dirty="0"/>
          </a:p>
          <a:p>
            <a:r>
              <a:rPr lang="en-US" sz="1500" dirty="0" smtClean="0"/>
              <a:t>Referring to the previous slide, we see that for the specified ‘ISO Press Fit’, the ‘hole’ should be an H7 and the ‘shaft’ should be a p6 (note: holes always use uppercase (i.e. H here) and shafts always use lowercase (i.e. p here)</a:t>
            </a:r>
          </a:p>
          <a:p>
            <a:endParaRPr lang="en-US" sz="1500" dirty="0"/>
          </a:p>
          <a:p>
            <a:r>
              <a:rPr lang="en-US" sz="1500" dirty="0" smtClean="0"/>
              <a:t>The ‘hole’ is the ID of the bearing and we can assume that it was manufactured to the H7 required by the fit. The ‘shaft’ is also the diameter of the bearing but required to be p6, for the bearing to perform correctly. I have circled the relevant row and column data that provide the answer shown here.  Follow the same logic to complete 2.-  same format</a:t>
            </a:r>
          </a:p>
        </p:txBody>
      </p:sp>
      <p:cxnSp>
        <p:nvCxnSpPr>
          <p:cNvPr id="31" name="Straight Connector 30"/>
          <p:cNvCxnSpPr/>
          <p:nvPr/>
        </p:nvCxnSpPr>
        <p:spPr>
          <a:xfrm flipH="1">
            <a:off x="3960943" y="190149"/>
            <a:ext cx="20320" cy="6532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3750733" y="5863168"/>
            <a:ext cx="5244578" cy="537632"/>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2" idx="1"/>
          </p:cNvCxnSpPr>
          <p:nvPr/>
        </p:nvCxnSpPr>
        <p:spPr>
          <a:xfrm flipV="1">
            <a:off x="3327817" y="6234248"/>
            <a:ext cx="5592962" cy="691981"/>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25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
          <p:cNvSpPr>
            <a:spLocks noChangeArrowheads="1"/>
          </p:cNvSpPr>
          <p:nvPr/>
        </p:nvSpPr>
        <p:spPr bwMode="auto">
          <a:xfrm>
            <a:off x="1991255" y="629708"/>
            <a:ext cx="7081837" cy="857250"/>
          </a:xfrm>
          <a:prstGeom prst="rect">
            <a:avLst/>
          </a:prstGeom>
          <a:noFill/>
          <a:ln w="12700">
            <a:noFill/>
            <a:miter lim="800000"/>
            <a:headEnd/>
            <a:tailEnd/>
          </a:ln>
          <a:effectLst/>
        </p:spPr>
        <p:txBody>
          <a:bodyPr wrap="none" lIns="90342" tIns="44379" rIns="90342" bIns="44379">
            <a:spAutoFit/>
          </a:bodyPr>
          <a:lstStyle/>
          <a:p>
            <a:pPr algn="l" defTabSz="912813" rtl="0" eaLnBrk="0" fontAlgn="base" hangingPunct="0">
              <a:lnSpc>
                <a:spcPct val="90000"/>
              </a:lnSpc>
              <a:spcBef>
                <a:spcPct val="0"/>
              </a:spcBef>
              <a:spcAft>
                <a:spcPct val="0"/>
              </a:spcAft>
            </a:pPr>
            <a:r>
              <a:rPr lang="en-US" sz="2800" b="1" kern="1200" dirty="0">
                <a:solidFill>
                  <a:srgbClr val="790015"/>
                </a:solidFill>
                <a:latin typeface="Times" pitchFamily="18" charset="0"/>
                <a:ea typeface="+mn-ea"/>
                <a:cs typeface="+mn-cs"/>
              </a:rPr>
              <a:t>Tolerance Calculation - 'Worst Case Method'</a:t>
            </a:r>
          </a:p>
          <a:p>
            <a:pPr algn="l" defTabSz="912813" rtl="0" eaLnBrk="0" fontAlgn="base" hangingPunct="0">
              <a:lnSpc>
                <a:spcPct val="90000"/>
              </a:lnSpc>
              <a:spcBef>
                <a:spcPct val="0"/>
              </a:spcBef>
              <a:spcAft>
                <a:spcPct val="0"/>
              </a:spcAft>
            </a:pPr>
            <a:endParaRPr lang="en-US" sz="2800" b="1" kern="1200" dirty="0">
              <a:solidFill>
                <a:srgbClr val="790015"/>
              </a:solidFill>
              <a:latin typeface="Times" pitchFamily="18" charset="0"/>
              <a:ea typeface="+mn-ea"/>
              <a:cs typeface="+mn-cs"/>
            </a:endParaRPr>
          </a:p>
        </p:txBody>
      </p:sp>
      <p:sp>
        <p:nvSpPr>
          <p:cNvPr id="28" name="Rectangle 3"/>
          <p:cNvSpPr>
            <a:spLocks noChangeArrowheads="1"/>
          </p:cNvSpPr>
          <p:nvPr/>
        </p:nvSpPr>
        <p:spPr bwMode="auto">
          <a:xfrm>
            <a:off x="2413530" y="1117071"/>
            <a:ext cx="6499225" cy="376237"/>
          </a:xfrm>
          <a:prstGeom prst="rect">
            <a:avLst/>
          </a:prstGeom>
          <a:noFill/>
          <a:ln w="12700">
            <a:noFill/>
            <a:miter lim="800000"/>
            <a:headEnd/>
            <a:tailEnd/>
          </a:ln>
          <a:effectLst/>
        </p:spPr>
        <p:txBody>
          <a:bodyPr wrap="none" lIns="90342" tIns="44379" rIns="90342" bIns="44379">
            <a:spAutoFit/>
          </a:bodyPr>
          <a:lstStyle/>
          <a:p>
            <a:pPr algn="l" defTabSz="912813" rtl="0" eaLnBrk="0" fontAlgn="base" hangingPunct="0">
              <a:lnSpc>
                <a:spcPct val="90000"/>
              </a:lnSpc>
              <a:spcBef>
                <a:spcPct val="0"/>
              </a:spcBef>
              <a:spcAft>
                <a:spcPct val="0"/>
              </a:spcAft>
            </a:pPr>
            <a:r>
              <a:rPr lang="en-US" sz="2000" b="1" kern="1200" dirty="0">
                <a:solidFill>
                  <a:srgbClr val="000000"/>
                </a:solidFill>
                <a:latin typeface="Times" pitchFamily="18" charset="0"/>
                <a:ea typeface="+mn-ea"/>
                <a:cs typeface="+mn-cs"/>
              </a:rPr>
              <a:t>for correct fit in all cases, if manufactured to specification </a:t>
            </a:r>
          </a:p>
        </p:txBody>
      </p:sp>
      <p:sp>
        <p:nvSpPr>
          <p:cNvPr id="29" name="Rectangle 4"/>
          <p:cNvSpPr>
            <a:spLocks noChangeArrowheads="1"/>
          </p:cNvSpPr>
          <p:nvPr/>
        </p:nvSpPr>
        <p:spPr bwMode="auto">
          <a:xfrm>
            <a:off x="4726517" y="1694921"/>
            <a:ext cx="249238" cy="349250"/>
          </a:xfrm>
          <a:prstGeom prst="rect">
            <a:avLst/>
          </a:prstGeom>
          <a:noFill/>
          <a:ln w="12700">
            <a:noFill/>
            <a:miter lim="800000"/>
            <a:headEnd/>
            <a:tailEnd/>
          </a:ln>
          <a:effectLst/>
        </p:spPr>
        <p:txBody>
          <a:bodyPr wrap="none" lIns="90342" tIns="44379" rIns="90342" bIns="44379">
            <a:spAutoFit/>
          </a:bodyPr>
          <a:lstStyle/>
          <a:p>
            <a:pPr algn="l" defTabSz="912813" rtl="0" eaLnBrk="0" fontAlgn="base" hangingPunct="0">
              <a:lnSpc>
                <a:spcPct val="90000"/>
              </a:lnSpc>
              <a:spcBef>
                <a:spcPct val="0"/>
              </a:spcBef>
              <a:spcAft>
                <a:spcPct val="0"/>
              </a:spcAft>
            </a:pPr>
            <a:r>
              <a:rPr lang="en-US" b="1" kern="1200">
                <a:solidFill>
                  <a:srgbClr val="000000"/>
                </a:solidFill>
                <a:latin typeface="Times" pitchFamily="18" charset="0"/>
                <a:ea typeface="+mn-ea"/>
                <a:cs typeface="+mn-cs"/>
              </a:rPr>
              <a:t> </a:t>
            </a:r>
          </a:p>
        </p:txBody>
      </p:sp>
      <p:sp>
        <p:nvSpPr>
          <p:cNvPr id="30" name="Freeform 5" descr="Wide upward diagonal"/>
          <p:cNvSpPr>
            <a:spLocks/>
          </p:cNvSpPr>
          <p:nvPr/>
        </p:nvSpPr>
        <p:spPr bwMode="auto">
          <a:xfrm>
            <a:off x="7042680" y="2571221"/>
            <a:ext cx="939800" cy="1117600"/>
          </a:xfrm>
          <a:custGeom>
            <a:avLst/>
            <a:gdLst/>
            <a:ahLst/>
            <a:cxnLst>
              <a:cxn ang="0">
                <a:pos x="0" y="0"/>
              </a:cxn>
              <a:cxn ang="0">
                <a:pos x="0" y="704"/>
              </a:cxn>
              <a:cxn ang="0">
                <a:pos x="592" y="704"/>
              </a:cxn>
              <a:cxn ang="0">
                <a:pos x="592" y="16"/>
              </a:cxn>
            </a:cxnLst>
            <a:rect l="0" t="0" r="r" b="b"/>
            <a:pathLst>
              <a:path w="593" h="705">
                <a:moveTo>
                  <a:pt x="0" y="0"/>
                </a:moveTo>
                <a:lnTo>
                  <a:pt x="0" y="704"/>
                </a:lnTo>
                <a:lnTo>
                  <a:pt x="592" y="704"/>
                </a:lnTo>
                <a:lnTo>
                  <a:pt x="592" y="16"/>
                </a:lnTo>
              </a:path>
            </a:pathLst>
          </a:custGeom>
          <a:pattFill prst="wdUpDiag">
            <a:fgClr>
              <a:schemeClr val="tx1"/>
            </a:fgClr>
            <a:bgClr>
              <a:schemeClr val="bg1"/>
            </a:bgClr>
          </a:pattFill>
          <a:ln w="12700" cap="rnd" cmpd="sng">
            <a:solidFill>
              <a:srgbClr val="000000"/>
            </a:solidFill>
            <a:prstDash val="solid"/>
            <a:round/>
            <a:headEnd type="none" w="med" len="med"/>
            <a:tailEnd type="none" w="med" len="med"/>
          </a:ln>
          <a:effectLst/>
        </p:spPr>
        <p:txBody>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sp>
        <p:nvSpPr>
          <p:cNvPr id="31" name="Freeform 6" descr="Wide upward diagonal"/>
          <p:cNvSpPr>
            <a:spLocks/>
          </p:cNvSpPr>
          <p:nvPr/>
        </p:nvSpPr>
        <p:spPr bwMode="auto">
          <a:xfrm>
            <a:off x="7042680" y="4333346"/>
            <a:ext cx="939800" cy="1117600"/>
          </a:xfrm>
          <a:custGeom>
            <a:avLst/>
            <a:gdLst/>
            <a:ahLst/>
            <a:cxnLst>
              <a:cxn ang="0">
                <a:pos x="592" y="704"/>
              </a:cxn>
              <a:cxn ang="0">
                <a:pos x="592" y="0"/>
              </a:cxn>
              <a:cxn ang="0">
                <a:pos x="0" y="0"/>
              </a:cxn>
              <a:cxn ang="0">
                <a:pos x="0" y="688"/>
              </a:cxn>
            </a:cxnLst>
            <a:rect l="0" t="0" r="r" b="b"/>
            <a:pathLst>
              <a:path w="593" h="705">
                <a:moveTo>
                  <a:pt x="592" y="704"/>
                </a:moveTo>
                <a:lnTo>
                  <a:pt x="592" y="0"/>
                </a:lnTo>
                <a:lnTo>
                  <a:pt x="0" y="0"/>
                </a:lnTo>
                <a:lnTo>
                  <a:pt x="0" y="688"/>
                </a:lnTo>
              </a:path>
            </a:pathLst>
          </a:custGeom>
          <a:pattFill prst="wdUpDiag">
            <a:fgClr>
              <a:schemeClr val="tx1"/>
            </a:fgClr>
            <a:bgClr>
              <a:schemeClr val="bg1"/>
            </a:bgClr>
          </a:pattFill>
          <a:ln w="12700" cap="rnd" cmpd="sng">
            <a:solidFill>
              <a:srgbClr val="000000"/>
            </a:solidFill>
            <a:prstDash val="solid"/>
            <a:round/>
            <a:headEnd type="none" w="med" len="med"/>
            <a:tailEnd type="none" w="med" len="med"/>
          </a:ln>
          <a:effectLst/>
        </p:spPr>
        <p:txBody>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grpSp>
        <p:nvGrpSpPr>
          <p:cNvPr id="32" name="Group 7"/>
          <p:cNvGrpSpPr>
            <a:grpSpLocks/>
          </p:cNvGrpSpPr>
          <p:nvPr/>
        </p:nvGrpSpPr>
        <p:grpSpPr bwMode="auto">
          <a:xfrm>
            <a:off x="7042680" y="2571221"/>
            <a:ext cx="2309812" cy="2879725"/>
            <a:chOff x="3860" y="1468"/>
            <a:chExt cx="1457" cy="1817"/>
          </a:xfrm>
        </p:grpSpPr>
        <p:sp>
          <p:nvSpPr>
            <p:cNvPr id="33" name="Freeform 8"/>
            <p:cNvSpPr>
              <a:spLocks/>
            </p:cNvSpPr>
            <p:nvPr/>
          </p:nvSpPr>
          <p:spPr bwMode="auto">
            <a:xfrm>
              <a:off x="3860" y="1468"/>
              <a:ext cx="593" cy="705"/>
            </a:xfrm>
            <a:custGeom>
              <a:avLst/>
              <a:gdLst/>
              <a:ahLst/>
              <a:cxnLst>
                <a:cxn ang="0">
                  <a:pos x="0" y="0"/>
                </a:cxn>
                <a:cxn ang="0">
                  <a:pos x="0" y="0"/>
                </a:cxn>
                <a:cxn ang="0">
                  <a:pos x="0" y="704"/>
                </a:cxn>
                <a:cxn ang="0">
                  <a:pos x="592" y="704"/>
                </a:cxn>
                <a:cxn ang="0">
                  <a:pos x="592" y="16"/>
                </a:cxn>
              </a:cxnLst>
              <a:rect l="0" t="0" r="r" b="b"/>
              <a:pathLst>
                <a:path w="593" h="705">
                  <a:moveTo>
                    <a:pt x="0" y="0"/>
                  </a:moveTo>
                  <a:lnTo>
                    <a:pt x="0" y="0"/>
                  </a:lnTo>
                  <a:lnTo>
                    <a:pt x="0" y="704"/>
                  </a:lnTo>
                  <a:lnTo>
                    <a:pt x="592" y="704"/>
                  </a:lnTo>
                  <a:lnTo>
                    <a:pt x="592" y="16"/>
                  </a:lnTo>
                </a:path>
              </a:pathLst>
            </a:custGeom>
            <a:noFill/>
            <a:ln w="12700" cap="rnd" cmpd="sng">
              <a:solidFill>
                <a:srgbClr val="000000"/>
              </a:solidFill>
              <a:prstDash val="solid"/>
              <a:round/>
              <a:headEnd type="none" w="med" len="med"/>
              <a:tailEnd type="none" w="med" len="me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sp>
          <p:nvSpPr>
            <p:cNvPr id="34" name="Freeform 9"/>
            <p:cNvSpPr>
              <a:spLocks/>
            </p:cNvSpPr>
            <p:nvPr/>
          </p:nvSpPr>
          <p:spPr bwMode="auto">
            <a:xfrm>
              <a:off x="3860" y="2580"/>
              <a:ext cx="593" cy="705"/>
            </a:xfrm>
            <a:custGeom>
              <a:avLst/>
              <a:gdLst/>
              <a:ahLst/>
              <a:cxnLst>
                <a:cxn ang="0">
                  <a:pos x="592" y="704"/>
                </a:cxn>
                <a:cxn ang="0">
                  <a:pos x="592" y="704"/>
                </a:cxn>
                <a:cxn ang="0">
                  <a:pos x="592" y="0"/>
                </a:cxn>
                <a:cxn ang="0">
                  <a:pos x="0" y="0"/>
                </a:cxn>
                <a:cxn ang="0">
                  <a:pos x="0" y="688"/>
                </a:cxn>
              </a:cxnLst>
              <a:rect l="0" t="0" r="r" b="b"/>
              <a:pathLst>
                <a:path w="593" h="705">
                  <a:moveTo>
                    <a:pt x="592" y="704"/>
                  </a:moveTo>
                  <a:lnTo>
                    <a:pt x="592" y="704"/>
                  </a:lnTo>
                  <a:lnTo>
                    <a:pt x="592" y="0"/>
                  </a:lnTo>
                  <a:lnTo>
                    <a:pt x="0" y="0"/>
                  </a:lnTo>
                  <a:lnTo>
                    <a:pt x="0" y="688"/>
                  </a:lnTo>
                </a:path>
              </a:pathLst>
            </a:custGeom>
            <a:noFill/>
            <a:ln w="12700" cap="rnd" cmpd="sng">
              <a:solidFill>
                <a:srgbClr val="000000"/>
              </a:solidFill>
              <a:prstDash val="solid"/>
              <a:round/>
              <a:headEnd type="none" w="med" len="med"/>
              <a:tailEnd type="none" w="med" len="me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sp>
          <p:nvSpPr>
            <p:cNvPr id="35" name="Rectangle 10"/>
            <p:cNvSpPr>
              <a:spLocks noChangeArrowheads="1"/>
            </p:cNvSpPr>
            <p:nvPr/>
          </p:nvSpPr>
          <p:spPr bwMode="auto">
            <a:xfrm>
              <a:off x="3860" y="2168"/>
              <a:ext cx="588" cy="408"/>
            </a:xfrm>
            <a:prstGeom prst="rect">
              <a:avLst/>
            </a:prstGeom>
            <a:solidFill>
              <a:srgbClr val="FFFFFF"/>
            </a:solidFill>
            <a:ln w="12700">
              <a:solidFill>
                <a:srgbClr val="000000"/>
              </a:solidFill>
              <a:miter lim="800000"/>
              <a:headEnd/>
              <a:tailEn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grpSp>
          <p:nvGrpSpPr>
            <p:cNvPr id="36" name="Group 11"/>
            <p:cNvGrpSpPr>
              <a:grpSpLocks/>
            </p:cNvGrpSpPr>
            <p:nvPr/>
          </p:nvGrpSpPr>
          <p:grpSpPr bwMode="auto">
            <a:xfrm>
              <a:off x="4740" y="2185"/>
              <a:ext cx="525" cy="388"/>
              <a:chOff x="4740" y="2185"/>
              <a:chExt cx="525" cy="388"/>
            </a:xfrm>
          </p:grpSpPr>
          <p:sp>
            <p:nvSpPr>
              <p:cNvPr id="44" name="Freeform 12"/>
              <p:cNvSpPr>
                <a:spLocks/>
              </p:cNvSpPr>
              <p:nvPr/>
            </p:nvSpPr>
            <p:spPr bwMode="auto">
              <a:xfrm>
                <a:off x="4740" y="2188"/>
                <a:ext cx="497" cy="385"/>
              </a:xfrm>
              <a:custGeom>
                <a:avLst/>
                <a:gdLst/>
                <a:ahLst/>
                <a:cxnLst>
                  <a:cxn ang="0">
                    <a:pos x="496" y="384"/>
                  </a:cxn>
                  <a:cxn ang="0">
                    <a:pos x="496" y="384"/>
                  </a:cxn>
                  <a:cxn ang="0">
                    <a:pos x="0" y="384"/>
                  </a:cxn>
                  <a:cxn ang="0">
                    <a:pos x="0" y="0"/>
                  </a:cxn>
                  <a:cxn ang="0">
                    <a:pos x="496" y="0"/>
                  </a:cxn>
                </a:cxnLst>
                <a:rect l="0" t="0" r="r" b="b"/>
                <a:pathLst>
                  <a:path w="497" h="385">
                    <a:moveTo>
                      <a:pt x="496" y="384"/>
                    </a:moveTo>
                    <a:lnTo>
                      <a:pt x="496" y="384"/>
                    </a:lnTo>
                    <a:lnTo>
                      <a:pt x="0" y="384"/>
                    </a:lnTo>
                    <a:lnTo>
                      <a:pt x="0" y="0"/>
                    </a:lnTo>
                    <a:lnTo>
                      <a:pt x="496" y="0"/>
                    </a:lnTo>
                  </a:path>
                </a:pathLst>
              </a:custGeom>
              <a:noFill/>
              <a:ln w="12700" cap="rnd" cmpd="sng">
                <a:solidFill>
                  <a:srgbClr val="000000"/>
                </a:solidFill>
                <a:prstDash val="solid"/>
                <a:round/>
                <a:headEnd type="none" w="med" len="med"/>
                <a:tailEnd type="none" w="med" len="me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sp>
            <p:nvSpPr>
              <p:cNvPr id="45" name="Freeform 13"/>
              <p:cNvSpPr>
                <a:spLocks/>
              </p:cNvSpPr>
              <p:nvPr/>
            </p:nvSpPr>
            <p:spPr bwMode="auto">
              <a:xfrm>
                <a:off x="4740" y="2188"/>
                <a:ext cx="497" cy="385"/>
              </a:xfrm>
              <a:custGeom>
                <a:avLst/>
                <a:gdLst/>
                <a:ahLst/>
                <a:cxnLst>
                  <a:cxn ang="0">
                    <a:pos x="496" y="384"/>
                  </a:cxn>
                  <a:cxn ang="0">
                    <a:pos x="0" y="384"/>
                  </a:cxn>
                  <a:cxn ang="0">
                    <a:pos x="0" y="0"/>
                  </a:cxn>
                  <a:cxn ang="0">
                    <a:pos x="496" y="0"/>
                  </a:cxn>
                </a:cxnLst>
                <a:rect l="0" t="0" r="r" b="b"/>
                <a:pathLst>
                  <a:path w="497" h="385">
                    <a:moveTo>
                      <a:pt x="496" y="384"/>
                    </a:moveTo>
                    <a:lnTo>
                      <a:pt x="0" y="384"/>
                    </a:lnTo>
                    <a:lnTo>
                      <a:pt x="0" y="0"/>
                    </a:lnTo>
                    <a:lnTo>
                      <a:pt x="496" y="0"/>
                    </a:lnTo>
                  </a:path>
                </a:pathLst>
              </a:custGeom>
              <a:noFill/>
              <a:ln w="12700" cap="rnd" cmpd="sng">
                <a:solidFill>
                  <a:srgbClr val="000000"/>
                </a:solidFill>
                <a:prstDash val="solid"/>
                <a:round/>
                <a:headEnd type="none" w="med" len="med"/>
                <a:tailEnd type="none" w="med" len="me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sp>
            <p:nvSpPr>
              <p:cNvPr id="46" name="Arc 14"/>
              <p:cNvSpPr>
                <a:spLocks/>
              </p:cNvSpPr>
              <p:nvPr/>
            </p:nvSpPr>
            <p:spPr bwMode="auto">
              <a:xfrm>
                <a:off x="5224" y="2185"/>
                <a:ext cx="41" cy="184"/>
              </a:xfrm>
              <a:custGeom>
                <a:avLst/>
                <a:gdLst>
                  <a:gd name="G0" fmla="+- 539 0 0"/>
                  <a:gd name="G1" fmla="+- 21600 0 0"/>
                  <a:gd name="G2" fmla="+- 21600 0 0"/>
                  <a:gd name="T0" fmla="*/ 0 w 22139"/>
                  <a:gd name="T1" fmla="*/ 7 h 43200"/>
                  <a:gd name="T2" fmla="*/ 539 w 22139"/>
                  <a:gd name="T3" fmla="*/ 43200 h 43200"/>
                  <a:gd name="T4" fmla="*/ 539 w 22139"/>
                  <a:gd name="T5" fmla="*/ 21600 h 43200"/>
                </a:gdLst>
                <a:ahLst/>
                <a:cxnLst>
                  <a:cxn ang="0">
                    <a:pos x="T0" y="T1"/>
                  </a:cxn>
                  <a:cxn ang="0">
                    <a:pos x="T2" y="T3"/>
                  </a:cxn>
                  <a:cxn ang="0">
                    <a:pos x="T4" y="T5"/>
                  </a:cxn>
                </a:cxnLst>
                <a:rect l="0" t="0" r="r" b="b"/>
                <a:pathLst>
                  <a:path w="22139" h="43200" fill="none" extrusionOk="0">
                    <a:moveTo>
                      <a:pt x="-1" y="6"/>
                    </a:moveTo>
                    <a:cubicBezTo>
                      <a:pt x="179" y="2"/>
                      <a:pt x="359" y="-1"/>
                      <a:pt x="539" y="0"/>
                    </a:cubicBezTo>
                    <a:cubicBezTo>
                      <a:pt x="12468" y="0"/>
                      <a:pt x="22139" y="9670"/>
                      <a:pt x="22139" y="21600"/>
                    </a:cubicBezTo>
                    <a:cubicBezTo>
                      <a:pt x="22139" y="33529"/>
                      <a:pt x="12468" y="43199"/>
                      <a:pt x="539" y="43200"/>
                    </a:cubicBezTo>
                  </a:path>
                  <a:path w="22139" h="43200" stroke="0" extrusionOk="0">
                    <a:moveTo>
                      <a:pt x="-1" y="6"/>
                    </a:moveTo>
                    <a:cubicBezTo>
                      <a:pt x="179" y="2"/>
                      <a:pt x="359" y="-1"/>
                      <a:pt x="539" y="0"/>
                    </a:cubicBezTo>
                    <a:cubicBezTo>
                      <a:pt x="12468" y="0"/>
                      <a:pt x="22139" y="9670"/>
                      <a:pt x="22139" y="21600"/>
                    </a:cubicBezTo>
                    <a:cubicBezTo>
                      <a:pt x="22139" y="33529"/>
                      <a:pt x="12468" y="43199"/>
                      <a:pt x="539" y="43200"/>
                    </a:cubicBezTo>
                    <a:lnTo>
                      <a:pt x="539" y="21600"/>
                    </a:lnTo>
                    <a:close/>
                  </a:path>
                </a:pathLst>
              </a:custGeom>
              <a:solidFill>
                <a:srgbClr val="000000"/>
              </a:solidFill>
              <a:ln w="12700" cap="rnd">
                <a:solidFill>
                  <a:srgbClr val="000000"/>
                </a:solidFill>
                <a:round/>
                <a:headEnd/>
                <a:tailEn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sp>
            <p:nvSpPr>
              <p:cNvPr id="47" name="Arc 15"/>
              <p:cNvSpPr>
                <a:spLocks/>
              </p:cNvSpPr>
              <p:nvPr/>
            </p:nvSpPr>
            <p:spPr bwMode="auto">
              <a:xfrm>
                <a:off x="5193" y="2185"/>
                <a:ext cx="44" cy="192"/>
              </a:xfrm>
              <a:custGeom>
                <a:avLst/>
                <a:gdLst>
                  <a:gd name="G0" fmla="+- 21600 0 0"/>
                  <a:gd name="G1" fmla="+- 21594 0 0"/>
                  <a:gd name="G2" fmla="+- 21600 0 0"/>
                  <a:gd name="T0" fmla="*/ 21600 w 21600"/>
                  <a:gd name="T1" fmla="*/ 43194 h 43194"/>
                  <a:gd name="T2" fmla="*/ 21110 w 21600"/>
                  <a:gd name="T3" fmla="*/ 0 h 43194"/>
                  <a:gd name="T4" fmla="*/ 21600 w 21600"/>
                  <a:gd name="T5" fmla="*/ 21594 h 43194"/>
                </a:gdLst>
                <a:ahLst/>
                <a:cxnLst>
                  <a:cxn ang="0">
                    <a:pos x="T0" y="T1"/>
                  </a:cxn>
                  <a:cxn ang="0">
                    <a:pos x="T2" y="T3"/>
                  </a:cxn>
                  <a:cxn ang="0">
                    <a:pos x="T4" y="T5"/>
                  </a:cxn>
                </a:cxnLst>
                <a:rect l="0" t="0" r="r" b="b"/>
                <a:pathLst>
                  <a:path w="21600" h="43194" fill="none" extrusionOk="0">
                    <a:moveTo>
                      <a:pt x="21600" y="43194"/>
                    </a:moveTo>
                    <a:cubicBezTo>
                      <a:pt x="9670" y="43194"/>
                      <a:pt x="0" y="33523"/>
                      <a:pt x="0" y="21594"/>
                    </a:cubicBezTo>
                    <a:cubicBezTo>
                      <a:pt x="-1" y="9855"/>
                      <a:pt x="9374" y="265"/>
                      <a:pt x="21109" y="-1"/>
                    </a:cubicBezTo>
                  </a:path>
                  <a:path w="21600" h="43194" stroke="0" extrusionOk="0">
                    <a:moveTo>
                      <a:pt x="21600" y="43194"/>
                    </a:moveTo>
                    <a:cubicBezTo>
                      <a:pt x="9670" y="43194"/>
                      <a:pt x="0" y="33523"/>
                      <a:pt x="0" y="21594"/>
                    </a:cubicBezTo>
                    <a:cubicBezTo>
                      <a:pt x="-1" y="9855"/>
                      <a:pt x="9374" y="265"/>
                      <a:pt x="21109" y="-1"/>
                    </a:cubicBezTo>
                    <a:lnTo>
                      <a:pt x="21600" y="21594"/>
                    </a:lnTo>
                    <a:close/>
                  </a:path>
                </a:pathLst>
              </a:custGeom>
              <a:solidFill>
                <a:srgbClr val="000000"/>
              </a:solidFill>
              <a:ln w="12700" cap="rnd">
                <a:solidFill>
                  <a:srgbClr val="000000"/>
                </a:solidFill>
                <a:round/>
                <a:headEnd/>
                <a:tailEn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sp>
            <p:nvSpPr>
              <p:cNvPr id="48" name="Arc 16"/>
              <p:cNvSpPr>
                <a:spLocks/>
              </p:cNvSpPr>
              <p:nvPr/>
            </p:nvSpPr>
            <p:spPr bwMode="auto">
              <a:xfrm>
                <a:off x="5216" y="2377"/>
                <a:ext cx="41" cy="192"/>
              </a:xfrm>
              <a:custGeom>
                <a:avLst/>
                <a:gdLst>
                  <a:gd name="G0" fmla="+- 539 0 0"/>
                  <a:gd name="G1" fmla="+- 21600 0 0"/>
                  <a:gd name="G2" fmla="+- 21600 0 0"/>
                  <a:gd name="T0" fmla="*/ 0 w 22139"/>
                  <a:gd name="T1" fmla="*/ 7 h 43200"/>
                  <a:gd name="T2" fmla="*/ 539 w 22139"/>
                  <a:gd name="T3" fmla="*/ 43200 h 43200"/>
                  <a:gd name="T4" fmla="*/ 539 w 22139"/>
                  <a:gd name="T5" fmla="*/ 21600 h 43200"/>
                </a:gdLst>
                <a:ahLst/>
                <a:cxnLst>
                  <a:cxn ang="0">
                    <a:pos x="T0" y="T1"/>
                  </a:cxn>
                  <a:cxn ang="0">
                    <a:pos x="T2" y="T3"/>
                  </a:cxn>
                  <a:cxn ang="0">
                    <a:pos x="T4" y="T5"/>
                  </a:cxn>
                </a:cxnLst>
                <a:rect l="0" t="0" r="r" b="b"/>
                <a:pathLst>
                  <a:path w="22139" h="43200" fill="none" extrusionOk="0">
                    <a:moveTo>
                      <a:pt x="-1" y="6"/>
                    </a:moveTo>
                    <a:cubicBezTo>
                      <a:pt x="179" y="2"/>
                      <a:pt x="359" y="-1"/>
                      <a:pt x="539" y="0"/>
                    </a:cubicBezTo>
                    <a:cubicBezTo>
                      <a:pt x="12468" y="0"/>
                      <a:pt x="22139" y="9670"/>
                      <a:pt x="22139" y="21600"/>
                    </a:cubicBezTo>
                    <a:cubicBezTo>
                      <a:pt x="22139" y="33529"/>
                      <a:pt x="12468" y="43199"/>
                      <a:pt x="539" y="43200"/>
                    </a:cubicBezTo>
                  </a:path>
                  <a:path w="22139" h="43200" stroke="0" extrusionOk="0">
                    <a:moveTo>
                      <a:pt x="-1" y="6"/>
                    </a:moveTo>
                    <a:cubicBezTo>
                      <a:pt x="179" y="2"/>
                      <a:pt x="359" y="-1"/>
                      <a:pt x="539" y="0"/>
                    </a:cubicBezTo>
                    <a:cubicBezTo>
                      <a:pt x="12468" y="0"/>
                      <a:pt x="22139" y="9670"/>
                      <a:pt x="22139" y="21600"/>
                    </a:cubicBezTo>
                    <a:cubicBezTo>
                      <a:pt x="22139" y="33529"/>
                      <a:pt x="12468" y="43199"/>
                      <a:pt x="539" y="43200"/>
                    </a:cubicBezTo>
                    <a:lnTo>
                      <a:pt x="539" y="21600"/>
                    </a:lnTo>
                    <a:close/>
                  </a:path>
                </a:pathLst>
              </a:custGeom>
              <a:noFill/>
              <a:ln w="12700" cap="rnd">
                <a:solidFill>
                  <a:srgbClr val="000000"/>
                </a:solidFill>
                <a:round/>
                <a:headEnd/>
                <a:tailEn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grpSp>
        <p:grpSp>
          <p:nvGrpSpPr>
            <p:cNvPr id="37" name="Group 17"/>
            <p:cNvGrpSpPr>
              <a:grpSpLocks/>
            </p:cNvGrpSpPr>
            <p:nvPr/>
          </p:nvGrpSpPr>
          <p:grpSpPr bwMode="auto">
            <a:xfrm>
              <a:off x="4508" y="2332"/>
              <a:ext cx="184" cy="49"/>
              <a:chOff x="4508" y="2332"/>
              <a:chExt cx="184" cy="49"/>
            </a:xfrm>
          </p:grpSpPr>
          <p:sp>
            <p:nvSpPr>
              <p:cNvPr id="42" name="Freeform 18"/>
              <p:cNvSpPr>
                <a:spLocks/>
              </p:cNvSpPr>
              <p:nvPr/>
            </p:nvSpPr>
            <p:spPr bwMode="auto">
              <a:xfrm>
                <a:off x="4508" y="2332"/>
                <a:ext cx="105" cy="49"/>
              </a:xfrm>
              <a:custGeom>
                <a:avLst/>
                <a:gdLst/>
                <a:ahLst/>
                <a:cxnLst>
                  <a:cxn ang="0">
                    <a:pos x="0" y="27"/>
                  </a:cxn>
                  <a:cxn ang="0">
                    <a:pos x="104" y="0"/>
                  </a:cxn>
                  <a:cxn ang="0">
                    <a:pos x="104" y="27"/>
                  </a:cxn>
                  <a:cxn ang="0">
                    <a:pos x="104" y="48"/>
                  </a:cxn>
                  <a:cxn ang="0">
                    <a:pos x="0" y="27"/>
                  </a:cxn>
                </a:cxnLst>
                <a:rect l="0" t="0" r="r" b="b"/>
                <a:pathLst>
                  <a:path w="105" h="49">
                    <a:moveTo>
                      <a:pt x="0" y="27"/>
                    </a:moveTo>
                    <a:lnTo>
                      <a:pt x="104" y="0"/>
                    </a:lnTo>
                    <a:lnTo>
                      <a:pt x="104" y="27"/>
                    </a:lnTo>
                    <a:lnTo>
                      <a:pt x="104" y="48"/>
                    </a:lnTo>
                    <a:lnTo>
                      <a:pt x="0" y="27"/>
                    </a:lnTo>
                  </a:path>
                </a:pathLst>
              </a:custGeom>
              <a:solidFill>
                <a:srgbClr val="000000"/>
              </a:solidFill>
              <a:ln w="12700" cap="rnd" cmpd="sng">
                <a:noFill/>
                <a:prstDash val="solid"/>
                <a:round/>
                <a:headEnd type="none" w="med" len="med"/>
                <a:tailEnd type="none" w="med" len="me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sp>
            <p:nvSpPr>
              <p:cNvPr id="43" name="Line 19"/>
              <p:cNvSpPr>
                <a:spLocks noChangeShapeType="1"/>
              </p:cNvSpPr>
              <p:nvPr/>
            </p:nvSpPr>
            <p:spPr bwMode="auto">
              <a:xfrm flipH="1">
                <a:off x="4620" y="2368"/>
                <a:ext cx="72" cy="0"/>
              </a:xfrm>
              <a:prstGeom prst="line">
                <a:avLst/>
              </a:prstGeom>
              <a:noFill/>
              <a:ln w="12700">
                <a:solidFill>
                  <a:srgbClr val="000000"/>
                </a:solidFill>
                <a:round/>
                <a:headEnd/>
                <a:tailEnd/>
              </a:ln>
              <a:effectLst/>
            </p:spPr>
            <p:txBody>
              <a:bodyPr wrap="none" lIns="89909" tIns="44166" rIns="89909" bIns="44166">
                <a:spAutoFit/>
              </a:bodyPr>
              <a:lstStyle/>
              <a:p>
                <a:pPr algn="l" rtl="0" eaLnBrk="0" fontAlgn="base" hangingPunct="0">
                  <a:spcBef>
                    <a:spcPct val="0"/>
                  </a:spcBef>
                  <a:spcAft>
                    <a:spcPct val="0"/>
                  </a:spcAft>
                </a:pPr>
                <a:endParaRPr lang="en-US" sz="1600" b="1" kern="1200">
                  <a:solidFill>
                    <a:srgbClr val="000000"/>
                  </a:solidFill>
                  <a:latin typeface="Times" pitchFamily="18" charset="0"/>
                  <a:ea typeface="+mn-ea"/>
                  <a:cs typeface="+mn-cs"/>
                </a:endParaRPr>
              </a:p>
            </p:txBody>
          </p:sp>
        </p:grpSp>
        <p:sp>
          <p:nvSpPr>
            <p:cNvPr id="38" name="Rectangle 20"/>
            <p:cNvSpPr>
              <a:spLocks noChangeArrowheads="1"/>
            </p:cNvSpPr>
            <p:nvPr/>
          </p:nvSpPr>
          <p:spPr bwMode="auto">
            <a:xfrm>
              <a:off x="4627" y="1842"/>
              <a:ext cx="690" cy="168"/>
            </a:xfrm>
            <a:prstGeom prst="rect">
              <a:avLst/>
            </a:prstGeom>
            <a:noFill/>
            <a:ln w="12700">
              <a:noFill/>
              <a:miter lim="800000"/>
              <a:headEnd/>
              <a:tailEnd/>
            </a:ln>
            <a:effectLst/>
          </p:spPr>
          <p:txBody>
            <a:bodyPr wrap="none" lIns="89909" tIns="44166" rIns="89909" bIns="44166">
              <a:spAutoFit/>
            </a:bodyPr>
            <a:lstStyle/>
            <a:p>
              <a:pPr algn="l" defTabSz="912813" rtl="0" eaLnBrk="0" fontAlgn="base" hangingPunct="0">
                <a:lnSpc>
                  <a:spcPct val="90000"/>
                </a:lnSpc>
                <a:spcBef>
                  <a:spcPct val="0"/>
                </a:spcBef>
                <a:spcAft>
                  <a:spcPct val="0"/>
                </a:spcAft>
              </a:pPr>
              <a:r>
                <a:rPr lang="en-US" sz="1200" kern="1200">
                  <a:solidFill>
                    <a:srgbClr val="000000"/>
                  </a:solidFill>
                  <a:latin typeface="Helvetica" pitchFamily="34" charset="0"/>
                  <a:ea typeface="+mn-ea"/>
                  <a:cs typeface="+mn-cs"/>
                </a:rPr>
                <a:t>'Shaft in hole'</a:t>
              </a:r>
            </a:p>
          </p:txBody>
        </p:sp>
        <p:sp>
          <p:nvSpPr>
            <p:cNvPr id="39" name="Rectangle 21"/>
            <p:cNvSpPr>
              <a:spLocks noChangeArrowheads="1"/>
            </p:cNvSpPr>
            <p:nvPr/>
          </p:nvSpPr>
          <p:spPr bwMode="auto">
            <a:xfrm>
              <a:off x="4759" y="2286"/>
              <a:ext cx="346" cy="168"/>
            </a:xfrm>
            <a:prstGeom prst="rect">
              <a:avLst/>
            </a:prstGeom>
            <a:noFill/>
            <a:ln w="12700">
              <a:noFill/>
              <a:miter lim="800000"/>
              <a:headEnd/>
              <a:tailEnd/>
            </a:ln>
            <a:effectLst/>
          </p:spPr>
          <p:txBody>
            <a:bodyPr wrap="none" lIns="89909" tIns="44166" rIns="89909" bIns="44166">
              <a:spAutoFit/>
            </a:bodyPr>
            <a:lstStyle/>
            <a:p>
              <a:pPr algn="l" defTabSz="912813" rtl="0" eaLnBrk="0" fontAlgn="base" hangingPunct="0">
                <a:lnSpc>
                  <a:spcPct val="90000"/>
                </a:lnSpc>
                <a:spcBef>
                  <a:spcPct val="0"/>
                </a:spcBef>
                <a:spcAft>
                  <a:spcPct val="0"/>
                </a:spcAft>
              </a:pPr>
              <a:r>
                <a:rPr lang="en-US" sz="1200" kern="1200">
                  <a:solidFill>
                    <a:srgbClr val="000000"/>
                  </a:solidFill>
                  <a:latin typeface="Helvetica" pitchFamily="34" charset="0"/>
                  <a:ea typeface="+mn-ea"/>
                  <a:cs typeface="+mn-cs"/>
                </a:rPr>
                <a:t>Shaft</a:t>
              </a:r>
            </a:p>
          </p:txBody>
        </p:sp>
        <p:sp>
          <p:nvSpPr>
            <p:cNvPr id="40" name="Rectangle 22"/>
            <p:cNvSpPr>
              <a:spLocks noChangeArrowheads="1"/>
            </p:cNvSpPr>
            <p:nvPr/>
          </p:nvSpPr>
          <p:spPr bwMode="auto">
            <a:xfrm>
              <a:off x="3987" y="2290"/>
              <a:ext cx="318" cy="168"/>
            </a:xfrm>
            <a:prstGeom prst="rect">
              <a:avLst/>
            </a:prstGeom>
            <a:noFill/>
            <a:ln w="12700">
              <a:noFill/>
              <a:miter lim="800000"/>
              <a:headEnd/>
              <a:tailEnd/>
            </a:ln>
            <a:effectLst/>
          </p:spPr>
          <p:txBody>
            <a:bodyPr wrap="none" lIns="89909" tIns="44166" rIns="89909" bIns="44166">
              <a:spAutoFit/>
            </a:bodyPr>
            <a:lstStyle/>
            <a:p>
              <a:pPr algn="l" defTabSz="912813" rtl="0" eaLnBrk="0" fontAlgn="base" hangingPunct="0">
                <a:lnSpc>
                  <a:spcPct val="90000"/>
                </a:lnSpc>
                <a:spcBef>
                  <a:spcPct val="0"/>
                </a:spcBef>
                <a:spcAft>
                  <a:spcPct val="0"/>
                </a:spcAft>
              </a:pPr>
              <a:r>
                <a:rPr lang="en-US" sz="1200" kern="1200">
                  <a:solidFill>
                    <a:srgbClr val="000000"/>
                  </a:solidFill>
                  <a:latin typeface="Helvetica" pitchFamily="34" charset="0"/>
                  <a:ea typeface="+mn-ea"/>
                  <a:cs typeface="+mn-cs"/>
                </a:rPr>
                <a:t>Hole</a:t>
              </a:r>
            </a:p>
          </p:txBody>
        </p:sp>
        <p:sp>
          <p:nvSpPr>
            <p:cNvPr id="41" name="Rectangle 23"/>
            <p:cNvSpPr>
              <a:spLocks noChangeArrowheads="1"/>
            </p:cNvSpPr>
            <p:nvPr/>
          </p:nvSpPr>
          <p:spPr bwMode="auto">
            <a:xfrm>
              <a:off x="4651" y="1962"/>
              <a:ext cx="648" cy="168"/>
            </a:xfrm>
            <a:prstGeom prst="rect">
              <a:avLst/>
            </a:prstGeom>
            <a:noFill/>
            <a:ln w="12700">
              <a:noFill/>
              <a:miter lim="800000"/>
              <a:headEnd/>
              <a:tailEnd/>
            </a:ln>
            <a:effectLst/>
          </p:spPr>
          <p:txBody>
            <a:bodyPr wrap="none" lIns="89909" tIns="44166" rIns="89909" bIns="44166">
              <a:spAutoFit/>
            </a:bodyPr>
            <a:lstStyle/>
            <a:p>
              <a:pPr algn="l" defTabSz="912813" rtl="0" eaLnBrk="0" fontAlgn="base" hangingPunct="0">
                <a:lnSpc>
                  <a:spcPct val="90000"/>
                </a:lnSpc>
                <a:spcBef>
                  <a:spcPct val="0"/>
                </a:spcBef>
                <a:spcAft>
                  <a:spcPct val="0"/>
                </a:spcAft>
              </a:pPr>
              <a:r>
                <a:rPr lang="en-US" sz="1200" kern="1200">
                  <a:solidFill>
                    <a:srgbClr val="000000"/>
                  </a:solidFill>
                  <a:latin typeface="Helvetica" pitchFamily="34" charset="0"/>
                  <a:ea typeface="+mn-ea"/>
                  <a:cs typeface="+mn-cs"/>
                </a:rPr>
                <a:t>Terminology</a:t>
              </a:r>
            </a:p>
          </p:txBody>
        </p:sp>
      </p:grpSp>
      <p:pic>
        <p:nvPicPr>
          <p:cNvPr id="49" name="Picture 24"/>
          <p:cNvPicPr>
            <a:picLocks noChangeArrowheads="1"/>
          </p:cNvPicPr>
          <p:nvPr/>
        </p:nvPicPr>
        <p:blipFill>
          <a:blip r:embed="rId3"/>
          <a:srcRect/>
          <a:stretch>
            <a:fillRect/>
          </a:stretch>
        </p:blipFill>
        <p:spPr bwMode="auto">
          <a:xfrm>
            <a:off x="1715689" y="1874308"/>
            <a:ext cx="5022850" cy="4335463"/>
          </a:xfrm>
          <a:prstGeom prst="rect">
            <a:avLst/>
          </a:prstGeom>
          <a:noFill/>
          <a:ln w="12700">
            <a:noFill/>
            <a:miter lim="800000"/>
            <a:headEnd/>
            <a:tailEnd/>
          </a:ln>
          <a:effectLst/>
        </p:spPr>
      </p:pic>
      <p:sp>
        <p:nvSpPr>
          <p:cNvPr id="50" name="Rectangle 49"/>
          <p:cNvSpPr/>
          <p:nvPr/>
        </p:nvSpPr>
        <p:spPr bwMode="auto">
          <a:xfrm>
            <a:off x="1658010" y="2760132"/>
            <a:ext cx="4827457" cy="403833"/>
          </a:xfrm>
          <a:prstGeom prst="rect">
            <a:avLst/>
          </a:prstGeom>
          <a:noFill/>
          <a:ln w="127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pitchFamily="18" charset="0"/>
            </a:endParaRPr>
          </a:p>
        </p:txBody>
      </p:sp>
      <p:sp>
        <p:nvSpPr>
          <p:cNvPr id="51" name="Rectangle 50"/>
          <p:cNvSpPr/>
          <p:nvPr/>
        </p:nvSpPr>
        <p:spPr bwMode="auto">
          <a:xfrm>
            <a:off x="1658010" y="4164161"/>
            <a:ext cx="4827457" cy="424771"/>
          </a:xfrm>
          <a:prstGeom prst="rect">
            <a:avLst/>
          </a:prstGeom>
          <a:noFill/>
          <a:ln w="127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pitchFamily="18" charset="0"/>
            </a:endParaRPr>
          </a:p>
        </p:txBody>
      </p:sp>
    </p:spTree>
    <p:extLst>
      <p:ext uri="{BB962C8B-B14F-4D97-AF65-F5344CB8AC3E}">
        <p14:creationId xmlns:p14="http://schemas.microsoft.com/office/powerpoint/2010/main" val="33841362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8" name="Rectangle 4"/>
          <p:cNvSpPr>
            <a:spLocks noChangeArrowheads="1"/>
          </p:cNvSpPr>
          <p:nvPr/>
        </p:nvSpPr>
        <p:spPr bwMode="auto">
          <a:xfrm>
            <a:off x="4495801" y="1066800"/>
            <a:ext cx="1978025" cy="914400"/>
          </a:xfrm>
          <a:prstGeom prst="rect">
            <a:avLst/>
          </a:prstGeom>
          <a:noFill/>
          <a:ln w="28575">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29" name="Rectangle 5" descr="Wide upward diagonal"/>
          <p:cNvSpPr>
            <a:spLocks noChangeArrowheads="1"/>
          </p:cNvSpPr>
          <p:nvPr/>
        </p:nvSpPr>
        <p:spPr bwMode="auto">
          <a:xfrm>
            <a:off x="2895601" y="457200"/>
            <a:ext cx="989013" cy="2286000"/>
          </a:xfrm>
          <a:prstGeom prst="rect">
            <a:avLst/>
          </a:prstGeom>
          <a:pattFill prst="wdUpDiag">
            <a:fgClr>
              <a:schemeClr val="tx1"/>
            </a:fgClr>
            <a:bgClr>
              <a:schemeClr val="bg1"/>
            </a:bgClr>
          </a:pattFill>
          <a:ln w="28575">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30" name="Rectangle 6"/>
          <p:cNvSpPr>
            <a:spLocks noChangeArrowheads="1"/>
          </p:cNvSpPr>
          <p:nvPr/>
        </p:nvSpPr>
        <p:spPr bwMode="auto">
          <a:xfrm>
            <a:off x="2895601" y="1066800"/>
            <a:ext cx="989013" cy="914400"/>
          </a:xfrm>
          <a:prstGeom prst="rect">
            <a:avLst/>
          </a:prstGeom>
          <a:solidFill>
            <a:schemeClr val="bg1"/>
          </a:solidFill>
          <a:ln w="28575">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37" name="Rectangle 13"/>
          <p:cNvSpPr>
            <a:spLocks noChangeArrowheads="1"/>
          </p:cNvSpPr>
          <p:nvPr/>
        </p:nvSpPr>
        <p:spPr bwMode="auto">
          <a:xfrm>
            <a:off x="2362200" y="4572000"/>
            <a:ext cx="3124200" cy="1600200"/>
          </a:xfrm>
          <a:prstGeom prst="rect">
            <a:avLst/>
          </a:prstGeom>
          <a:noFill/>
          <a:ln w="28575">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38" name="Freeform 14"/>
          <p:cNvSpPr>
            <a:spLocks/>
          </p:cNvSpPr>
          <p:nvPr/>
        </p:nvSpPr>
        <p:spPr bwMode="auto">
          <a:xfrm>
            <a:off x="2209800" y="3657600"/>
            <a:ext cx="3429000" cy="838200"/>
          </a:xfrm>
          <a:custGeom>
            <a:avLst/>
            <a:gdLst/>
            <a:ahLst/>
            <a:cxnLst>
              <a:cxn ang="0">
                <a:pos x="96" y="528"/>
              </a:cxn>
              <a:cxn ang="0">
                <a:pos x="0" y="528"/>
              </a:cxn>
              <a:cxn ang="0">
                <a:pos x="0" y="0"/>
              </a:cxn>
              <a:cxn ang="0">
                <a:pos x="2160" y="0"/>
              </a:cxn>
              <a:cxn ang="0">
                <a:pos x="2160" y="480"/>
              </a:cxn>
              <a:cxn ang="0">
                <a:pos x="2064" y="480"/>
              </a:cxn>
              <a:cxn ang="0">
                <a:pos x="2064" y="240"/>
              </a:cxn>
              <a:cxn ang="0">
                <a:pos x="96" y="240"/>
              </a:cxn>
              <a:cxn ang="0">
                <a:pos x="96" y="528"/>
              </a:cxn>
            </a:cxnLst>
            <a:rect l="0" t="0" r="r" b="b"/>
            <a:pathLst>
              <a:path w="2160" h="528">
                <a:moveTo>
                  <a:pt x="96" y="528"/>
                </a:moveTo>
                <a:lnTo>
                  <a:pt x="0" y="528"/>
                </a:lnTo>
                <a:lnTo>
                  <a:pt x="0" y="0"/>
                </a:lnTo>
                <a:lnTo>
                  <a:pt x="2160" y="0"/>
                </a:lnTo>
                <a:lnTo>
                  <a:pt x="2160" y="480"/>
                </a:lnTo>
                <a:lnTo>
                  <a:pt x="2064" y="480"/>
                </a:lnTo>
                <a:lnTo>
                  <a:pt x="2064" y="240"/>
                </a:lnTo>
                <a:lnTo>
                  <a:pt x="96" y="240"/>
                </a:lnTo>
                <a:lnTo>
                  <a:pt x="96" y="528"/>
                </a:lnTo>
                <a:close/>
              </a:path>
            </a:pathLst>
          </a:custGeom>
          <a:noFill/>
          <a:ln w="28575" cap="flat" cmpd="sng">
            <a:solidFill>
              <a:schemeClr val="tx1"/>
            </a:solidFill>
            <a:prstDash val="solid"/>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0" name="Line 16"/>
          <p:cNvSpPr>
            <a:spLocks noChangeShapeType="1"/>
          </p:cNvSpPr>
          <p:nvPr/>
        </p:nvSpPr>
        <p:spPr bwMode="auto">
          <a:xfrm>
            <a:off x="2362200" y="3352800"/>
            <a:ext cx="3124200" cy="0"/>
          </a:xfrm>
          <a:prstGeom prst="line">
            <a:avLst/>
          </a:prstGeom>
          <a:noFill/>
          <a:ln w="12700">
            <a:solidFill>
              <a:schemeClr val="tx1"/>
            </a:solidFill>
            <a:round/>
            <a:headEnd type="triangle" w="med" len="med"/>
            <a:tailEnd type="triangle" w="med" len="me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1" name="Line 17"/>
          <p:cNvSpPr>
            <a:spLocks noChangeShapeType="1"/>
          </p:cNvSpPr>
          <p:nvPr/>
        </p:nvSpPr>
        <p:spPr bwMode="auto">
          <a:xfrm>
            <a:off x="2362200" y="6629400"/>
            <a:ext cx="3124200" cy="0"/>
          </a:xfrm>
          <a:prstGeom prst="line">
            <a:avLst/>
          </a:prstGeom>
          <a:noFill/>
          <a:ln w="12700">
            <a:solidFill>
              <a:schemeClr val="tx1"/>
            </a:solidFill>
            <a:round/>
            <a:headEnd type="triangle" w="med" len="med"/>
            <a:tailEnd type="triangle" w="med" len="me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2" name="Line 18"/>
          <p:cNvSpPr>
            <a:spLocks noChangeShapeType="1"/>
          </p:cNvSpPr>
          <p:nvPr/>
        </p:nvSpPr>
        <p:spPr bwMode="auto">
          <a:xfrm>
            <a:off x="2362200" y="6248400"/>
            <a:ext cx="0" cy="45720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3" name="Line 19"/>
          <p:cNvSpPr>
            <a:spLocks noChangeShapeType="1"/>
          </p:cNvSpPr>
          <p:nvPr/>
        </p:nvSpPr>
        <p:spPr bwMode="auto">
          <a:xfrm>
            <a:off x="5486400" y="6248400"/>
            <a:ext cx="0" cy="45720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5" name="Line 21"/>
          <p:cNvSpPr>
            <a:spLocks noChangeShapeType="1"/>
          </p:cNvSpPr>
          <p:nvPr/>
        </p:nvSpPr>
        <p:spPr bwMode="auto">
          <a:xfrm>
            <a:off x="5486400" y="3276600"/>
            <a:ext cx="0" cy="68580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6" name="Line 22"/>
          <p:cNvSpPr>
            <a:spLocks noChangeShapeType="1"/>
          </p:cNvSpPr>
          <p:nvPr/>
        </p:nvSpPr>
        <p:spPr bwMode="auto">
          <a:xfrm>
            <a:off x="2362200" y="3276600"/>
            <a:ext cx="0" cy="68580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7" name="Line 23"/>
          <p:cNvSpPr>
            <a:spLocks noChangeShapeType="1"/>
          </p:cNvSpPr>
          <p:nvPr/>
        </p:nvSpPr>
        <p:spPr bwMode="auto">
          <a:xfrm>
            <a:off x="7086600" y="1066800"/>
            <a:ext cx="0" cy="914400"/>
          </a:xfrm>
          <a:prstGeom prst="line">
            <a:avLst/>
          </a:prstGeom>
          <a:noFill/>
          <a:ln w="12700">
            <a:solidFill>
              <a:schemeClr val="tx1"/>
            </a:solidFill>
            <a:round/>
            <a:headEnd type="triangle" w="med" len="med"/>
            <a:tailEnd type="triangle" w="med" len="me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8" name="Line 24"/>
          <p:cNvSpPr>
            <a:spLocks noChangeShapeType="1"/>
          </p:cNvSpPr>
          <p:nvPr/>
        </p:nvSpPr>
        <p:spPr bwMode="auto">
          <a:xfrm>
            <a:off x="6553200" y="1981200"/>
            <a:ext cx="6858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9" name="Line 25"/>
          <p:cNvSpPr>
            <a:spLocks noChangeShapeType="1"/>
          </p:cNvSpPr>
          <p:nvPr/>
        </p:nvSpPr>
        <p:spPr bwMode="auto">
          <a:xfrm>
            <a:off x="6553200" y="1066800"/>
            <a:ext cx="6858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0" name="Line 26"/>
          <p:cNvSpPr>
            <a:spLocks noChangeShapeType="1"/>
          </p:cNvSpPr>
          <p:nvPr/>
        </p:nvSpPr>
        <p:spPr bwMode="auto">
          <a:xfrm>
            <a:off x="2438400" y="1981200"/>
            <a:ext cx="3810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1" name="Line 27"/>
          <p:cNvSpPr>
            <a:spLocks noChangeShapeType="1"/>
          </p:cNvSpPr>
          <p:nvPr/>
        </p:nvSpPr>
        <p:spPr bwMode="auto">
          <a:xfrm>
            <a:off x="2438400" y="1066800"/>
            <a:ext cx="3810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2" name="Line 28"/>
          <p:cNvSpPr>
            <a:spLocks noChangeShapeType="1"/>
          </p:cNvSpPr>
          <p:nvPr/>
        </p:nvSpPr>
        <p:spPr bwMode="auto">
          <a:xfrm>
            <a:off x="2590800" y="1066800"/>
            <a:ext cx="0" cy="914400"/>
          </a:xfrm>
          <a:prstGeom prst="line">
            <a:avLst/>
          </a:prstGeom>
          <a:noFill/>
          <a:ln w="12700">
            <a:solidFill>
              <a:schemeClr val="tx1"/>
            </a:solidFill>
            <a:round/>
            <a:headEnd type="triangle" w="med" len="med"/>
            <a:tailEnd type="triangle" w="med" len="me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6" name="Line 32"/>
          <p:cNvSpPr>
            <a:spLocks noChangeShapeType="1"/>
          </p:cNvSpPr>
          <p:nvPr/>
        </p:nvSpPr>
        <p:spPr bwMode="auto">
          <a:xfrm>
            <a:off x="2781300" y="1524000"/>
            <a:ext cx="4572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7" name="Line 33"/>
          <p:cNvSpPr>
            <a:spLocks noChangeShapeType="1"/>
          </p:cNvSpPr>
          <p:nvPr/>
        </p:nvSpPr>
        <p:spPr bwMode="auto">
          <a:xfrm>
            <a:off x="3314700" y="1524000"/>
            <a:ext cx="1524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8" name="Line 34"/>
          <p:cNvSpPr>
            <a:spLocks noChangeShapeType="1"/>
          </p:cNvSpPr>
          <p:nvPr/>
        </p:nvSpPr>
        <p:spPr bwMode="auto">
          <a:xfrm>
            <a:off x="3581400" y="1524000"/>
            <a:ext cx="4572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nvGrpSpPr>
          <p:cNvPr id="2" name="Group 44"/>
          <p:cNvGrpSpPr>
            <a:grpSpLocks/>
          </p:cNvGrpSpPr>
          <p:nvPr/>
        </p:nvGrpSpPr>
        <p:grpSpPr bwMode="auto">
          <a:xfrm>
            <a:off x="4343400" y="1524000"/>
            <a:ext cx="2476500" cy="76200"/>
            <a:chOff x="1800" y="960"/>
            <a:chExt cx="1320" cy="0"/>
          </a:xfrm>
        </p:grpSpPr>
        <p:sp>
          <p:nvSpPr>
            <p:cNvPr id="359459" name="Line 35"/>
            <p:cNvSpPr>
              <a:spLocks noChangeShapeType="1"/>
            </p:cNvSpPr>
            <p:nvPr/>
          </p:nvSpPr>
          <p:spPr bwMode="auto">
            <a:xfrm>
              <a:off x="1800" y="960"/>
              <a:ext cx="288"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0" name="Line 36"/>
            <p:cNvSpPr>
              <a:spLocks noChangeShapeType="1"/>
            </p:cNvSpPr>
            <p:nvPr/>
          </p:nvSpPr>
          <p:spPr bwMode="auto">
            <a:xfrm>
              <a:off x="2136" y="960"/>
              <a:ext cx="96"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1" name="Line 37"/>
            <p:cNvSpPr>
              <a:spLocks noChangeShapeType="1"/>
            </p:cNvSpPr>
            <p:nvPr/>
          </p:nvSpPr>
          <p:spPr bwMode="auto">
            <a:xfrm>
              <a:off x="2304" y="960"/>
              <a:ext cx="288"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3" name="Line 39"/>
            <p:cNvSpPr>
              <a:spLocks noChangeShapeType="1"/>
            </p:cNvSpPr>
            <p:nvPr/>
          </p:nvSpPr>
          <p:spPr bwMode="auto">
            <a:xfrm>
              <a:off x="2520" y="960"/>
              <a:ext cx="96"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6" name="Line 42"/>
            <p:cNvSpPr>
              <a:spLocks noChangeShapeType="1"/>
            </p:cNvSpPr>
            <p:nvPr/>
          </p:nvSpPr>
          <p:spPr bwMode="auto">
            <a:xfrm>
              <a:off x="2664" y="960"/>
              <a:ext cx="96"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7" name="Line 43"/>
            <p:cNvSpPr>
              <a:spLocks noChangeShapeType="1"/>
            </p:cNvSpPr>
            <p:nvPr/>
          </p:nvSpPr>
          <p:spPr bwMode="auto">
            <a:xfrm>
              <a:off x="2832" y="960"/>
              <a:ext cx="288"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359469" name="Text Box 45"/>
          <p:cNvSpPr txBox="1">
            <a:spLocks noChangeArrowheads="1"/>
          </p:cNvSpPr>
          <p:nvPr/>
        </p:nvSpPr>
        <p:spPr bwMode="auto">
          <a:xfrm>
            <a:off x="4343400" y="422475"/>
            <a:ext cx="1338828" cy="338554"/>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US" sz="1600" b="1" dirty="0">
                <a:solidFill>
                  <a:srgbClr val="000000"/>
                </a:solidFill>
                <a:latin typeface="Times" pitchFamily="18" charset="0"/>
              </a:rPr>
              <a:t>Shaft in Hole</a:t>
            </a:r>
          </a:p>
        </p:txBody>
      </p:sp>
      <p:sp>
        <p:nvSpPr>
          <p:cNvPr id="359470" name="Text Box 46"/>
          <p:cNvSpPr txBox="1">
            <a:spLocks noChangeArrowheads="1"/>
          </p:cNvSpPr>
          <p:nvPr/>
        </p:nvSpPr>
        <p:spPr bwMode="auto">
          <a:xfrm>
            <a:off x="3398660" y="5023929"/>
            <a:ext cx="1152880" cy="338554"/>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US" sz="1600" b="1" dirty="0">
                <a:solidFill>
                  <a:srgbClr val="000000"/>
                </a:solidFill>
                <a:latin typeface="Times" pitchFamily="18" charset="0"/>
              </a:rPr>
              <a:t>Lid on Box</a:t>
            </a:r>
          </a:p>
        </p:txBody>
      </p:sp>
      <p:sp>
        <p:nvSpPr>
          <p:cNvPr id="359473" name="Text Box 49"/>
          <p:cNvSpPr txBox="1">
            <a:spLocks noChangeArrowheads="1"/>
          </p:cNvSpPr>
          <p:nvPr/>
        </p:nvSpPr>
        <p:spPr bwMode="auto">
          <a:xfrm>
            <a:off x="5010150" y="2557046"/>
            <a:ext cx="5548314" cy="338554"/>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US" sz="1600" b="1" dirty="0">
                <a:solidFill>
                  <a:srgbClr val="000000"/>
                </a:solidFill>
                <a:latin typeface="Times" pitchFamily="18" charset="0"/>
              </a:rPr>
              <a:t>Allowance = Smallest Hole Size (A) – Largest Shaft Size (B)</a:t>
            </a:r>
          </a:p>
        </p:txBody>
      </p:sp>
      <p:sp>
        <p:nvSpPr>
          <p:cNvPr id="359475" name="Text Box 51"/>
          <p:cNvSpPr txBox="1">
            <a:spLocks noChangeArrowheads="1"/>
          </p:cNvSpPr>
          <p:nvPr/>
        </p:nvSpPr>
        <p:spPr bwMode="auto">
          <a:xfrm>
            <a:off x="5010150" y="2243381"/>
            <a:ext cx="5577168" cy="338554"/>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US" sz="1600" b="1" dirty="0">
                <a:solidFill>
                  <a:srgbClr val="000000"/>
                </a:solidFill>
                <a:latin typeface="Times" pitchFamily="18" charset="0"/>
              </a:rPr>
              <a:t>Clearance = Largest Hole Size (A)  – Smallest Shaft Size (B)</a:t>
            </a:r>
          </a:p>
        </p:txBody>
      </p:sp>
      <p:sp>
        <p:nvSpPr>
          <p:cNvPr id="359476" name="Rectangle 52"/>
          <p:cNvSpPr>
            <a:spLocks noChangeArrowheads="1"/>
          </p:cNvSpPr>
          <p:nvPr/>
        </p:nvSpPr>
        <p:spPr bwMode="auto">
          <a:xfrm>
            <a:off x="2133600" y="1371600"/>
            <a:ext cx="330200" cy="336550"/>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US" sz="1600" b="1">
                <a:solidFill>
                  <a:srgbClr val="000000"/>
                </a:solidFill>
                <a:latin typeface="Times" pitchFamily="18" charset="0"/>
              </a:rPr>
              <a:t>A</a:t>
            </a:r>
          </a:p>
        </p:txBody>
      </p:sp>
      <p:sp>
        <p:nvSpPr>
          <p:cNvPr id="359477" name="Rectangle 53"/>
          <p:cNvSpPr>
            <a:spLocks noChangeArrowheads="1"/>
          </p:cNvSpPr>
          <p:nvPr/>
        </p:nvSpPr>
        <p:spPr bwMode="auto">
          <a:xfrm>
            <a:off x="3810000" y="3200400"/>
            <a:ext cx="330200" cy="336550"/>
          </a:xfrm>
          <a:prstGeom prst="rect">
            <a:avLst/>
          </a:prstGeom>
          <a:solidFill>
            <a:schemeClr val="bg1"/>
          </a:solidFill>
          <a:ln w="12700">
            <a:noFill/>
            <a:miter lim="800000"/>
            <a:headEnd/>
            <a:tailEnd/>
          </a:ln>
          <a:effectLst/>
        </p:spPr>
        <p:txBody>
          <a:bodyPr wrap="none">
            <a:spAutoFit/>
          </a:bodyPr>
          <a:lstStyle/>
          <a:p>
            <a:pPr eaLnBrk="0" fontAlgn="base" hangingPunct="0">
              <a:spcBef>
                <a:spcPct val="0"/>
              </a:spcBef>
              <a:spcAft>
                <a:spcPct val="0"/>
              </a:spcAft>
            </a:pPr>
            <a:r>
              <a:rPr lang="en-US" sz="1600" b="1">
                <a:solidFill>
                  <a:srgbClr val="000000"/>
                </a:solidFill>
                <a:latin typeface="Times" pitchFamily="18" charset="0"/>
              </a:rPr>
              <a:t>A</a:t>
            </a:r>
          </a:p>
        </p:txBody>
      </p:sp>
      <p:sp>
        <p:nvSpPr>
          <p:cNvPr id="359478" name="Rectangle 54"/>
          <p:cNvSpPr>
            <a:spLocks noChangeArrowheads="1"/>
          </p:cNvSpPr>
          <p:nvPr/>
        </p:nvSpPr>
        <p:spPr bwMode="auto">
          <a:xfrm>
            <a:off x="3733800" y="6477000"/>
            <a:ext cx="319088" cy="336550"/>
          </a:xfrm>
          <a:prstGeom prst="rect">
            <a:avLst/>
          </a:prstGeom>
          <a:solidFill>
            <a:schemeClr val="bg1"/>
          </a:solidFill>
          <a:ln w="12700">
            <a:noFill/>
            <a:miter lim="800000"/>
            <a:headEnd/>
            <a:tailEnd/>
          </a:ln>
          <a:effectLst/>
        </p:spPr>
        <p:txBody>
          <a:bodyPr wrap="none">
            <a:spAutoFit/>
          </a:bodyPr>
          <a:lstStyle/>
          <a:p>
            <a:pPr eaLnBrk="0" fontAlgn="base" hangingPunct="0">
              <a:spcBef>
                <a:spcPct val="0"/>
              </a:spcBef>
              <a:spcAft>
                <a:spcPct val="0"/>
              </a:spcAft>
            </a:pPr>
            <a:r>
              <a:rPr lang="en-US" sz="1600" b="1">
                <a:solidFill>
                  <a:srgbClr val="000000"/>
                </a:solidFill>
                <a:latin typeface="Times" pitchFamily="18" charset="0"/>
              </a:rPr>
              <a:t>B</a:t>
            </a:r>
          </a:p>
        </p:txBody>
      </p:sp>
      <p:sp>
        <p:nvSpPr>
          <p:cNvPr id="359479" name="Rectangle 55"/>
          <p:cNvSpPr>
            <a:spLocks noChangeArrowheads="1"/>
          </p:cNvSpPr>
          <p:nvPr/>
        </p:nvSpPr>
        <p:spPr bwMode="auto">
          <a:xfrm>
            <a:off x="7162800" y="1295400"/>
            <a:ext cx="319088" cy="336550"/>
          </a:xfrm>
          <a:prstGeom prst="rect">
            <a:avLst/>
          </a:prstGeom>
          <a:solidFill>
            <a:schemeClr val="bg1"/>
          </a:solidFill>
          <a:ln w="12700">
            <a:noFill/>
            <a:miter lim="800000"/>
            <a:headEnd/>
            <a:tailEnd/>
          </a:ln>
          <a:effectLst/>
        </p:spPr>
        <p:txBody>
          <a:bodyPr wrap="none">
            <a:spAutoFit/>
          </a:bodyPr>
          <a:lstStyle/>
          <a:p>
            <a:pPr eaLnBrk="0" fontAlgn="base" hangingPunct="0">
              <a:spcBef>
                <a:spcPct val="0"/>
              </a:spcBef>
              <a:spcAft>
                <a:spcPct val="0"/>
              </a:spcAft>
            </a:pPr>
            <a:r>
              <a:rPr lang="en-US" sz="1600" b="1">
                <a:solidFill>
                  <a:srgbClr val="000000"/>
                </a:solidFill>
                <a:latin typeface="Times" pitchFamily="18" charset="0"/>
              </a:rPr>
              <a:t>B</a:t>
            </a:r>
          </a:p>
        </p:txBody>
      </p:sp>
      <p:grpSp>
        <p:nvGrpSpPr>
          <p:cNvPr id="3" name="Group 63"/>
          <p:cNvGrpSpPr>
            <a:grpSpLocks/>
          </p:cNvGrpSpPr>
          <p:nvPr/>
        </p:nvGrpSpPr>
        <p:grpSpPr bwMode="auto">
          <a:xfrm>
            <a:off x="6159288" y="3490676"/>
            <a:ext cx="3899112" cy="1385947"/>
            <a:chOff x="3112" y="2232"/>
            <a:chExt cx="2267" cy="689"/>
          </a:xfrm>
        </p:grpSpPr>
        <p:sp>
          <p:nvSpPr>
            <p:cNvPr id="359480" name="Rectangle 56"/>
            <p:cNvSpPr>
              <a:spLocks noChangeArrowheads="1"/>
            </p:cNvSpPr>
            <p:nvPr/>
          </p:nvSpPr>
          <p:spPr bwMode="auto">
            <a:xfrm>
              <a:off x="3112" y="2232"/>
              <a:ext cx="2267" cy="413"/>
            </a:xfrm>
            <a:prstGeom prst="rect">
              <a:avLst/>
            </a:prstGeom>
            <a:noFill/>
            <a:ln w="12700">
              <a:noFill/>
              <a:miter lim="800000"/>
              <a:headEnd/>
              <a:tailEnd/>
            </a:ln>
            <a:effectLst/>
          </p:spPr>
          <p:txBody>
            <a:bodyPr wrap="square">
              <a:spAutoFit/>
            </a:bodyPr>
            <a:lstStyle/>
            <a:p>
              <a:pPr eaLnBrk="0" fontAlgn="base" hangingPunct="0">
                <a:spcBef>
                  <a:spcPct val="0"/>
                </a:spcBef>
                <a:spcAft>
                  <a:spcPct val="0"/>
                </a:spcAft>
              </a:pPr>
              <a:r>
                <a:rPr lang="en-US" sz="1600" b="1" dirty="0">
                  <a:solidFill>
                    <a:srgbClr val="790015"/>
                  </a:solidFill>
                  <a:latin typeface="Times" pitchFamily="18" charset="0"/>
                </a:rPr>
                <a:t>For example: If the nominal dimension is 10mm and general tolerance invoked i.e. feature A and B (Hole &amp; Shaft) are both:</a:t>
              </a:r>
            </a:p>
          </p:txBody>
        </p:sp>
        <p:sp>
          <p:nvSpPr>
            <p:cNvPr id="359481" name="Rectangle 57"/>
            <p:cNvSpPr>
              <a:spLocks noChangeArrowheads="1"/>
            </p:cNvSpPr>
            <p:nvPr/>
          </p:nvSpPr>
          <p:spPr bwMode="auto">
            <a:xfrm>
              <a:off x="3958" y="2697"/>
              <a:ext cx="544" cy="224"/>
            </a:xfrm>
            <a:prstGeom prst="rect">
              <a:avLst/>
            </a:prstGeom>
            <a:noFill/>
            <a:ln w="12700">
              <a:noFill/>
              <a:miter lim="800000"/>
              <a:headEnd/>
              <a:tailEnd/>
            </a:ln>
            <a:effectLst/>
          </p:spPr>
          <p:txBody>
            <a:bodyPr wrap="none">
              <a:spAutoFit/>
            </a:bodyPr>
            <a:lstStyle/>
            <a:p>
              <a:pPr eaLnBrk="0" fontAlgn="base" hangingPunct="0">
                <a:lnSpc>
                  <a:spcPts val="1400"/>
                </a:lnSpc>
                <a:spcBef>
                  <a:spcPct val="0"/>
                </a:spcBef>
                <a:spcAft>
                  <a:spcPct val="0"/>
                </a:spcAft>
              </a:pPr>
              <a:r>
                <a:rPr lang="en-US" sz="1600" b="1" dirty="0">
                  <a:solidFill>
                    <a:srgbClr val="790015"/>
                  </a:solidFill>
                  <a:latin typeface="Times" pitchFamily="18" charset="0"/>
                </a:rPr>
                <a:t>+ 0.125</a:t>
              </a:r>
            </a:p>
            <a:p>
              <a:pPr eaLnBrk="0" fontAlgn="base" hangingPunct="0">
                <a:lnSpc>
                  <a:spcPts val="1400"/>
                </a:lnSpc>
                <a:spcBef>
                  <a:spcPct val="0"/>
                </a:spcBef>
                <a:spcAft>
                  <a:spcPct val="0"/>
                </a:spcAft>
              </a:pPr>
              <a:r>
                <a:rPr lang="en-US" sz="1600" b="1" dirty="0">
                  <a:solidFill>
                    <a:srgbClr val="790015"/>
                  </a:solidFill>
                  <a:latin typeface="Times" pitchFamily="18" charset="0"/>
                </a:rPr>
                <a:t> - 0.125  </a:t>
              </a:r>
            </a:p>
          </p:txBody>
        </p:sp>
      </p:grpSp>
      <p:sp>
        <p:nvSpPr>
          <p:cNvPr id="359488" name="Rectangle 64"/>
          <p:cNvSpPr>
            <a:spLocks noChangeArrowheads="1"/>
          </p:cNvSpPr>
          <p:nvPr/>
        </p:nvSpPr>
        <p:spPr bwMode="auto">
          <a:xfrm>
            <a:off x="6934200" y="152400"/>
            <a:ext cx="3505200" cy="757130"/>
          </a:xfrm>
          <a:prstGeom prst="rect">
            <a:avLst/>
          </a:prstGeom>
          <a:noFill/>
          <a:ln w="12700">
            <a:noFill/>
            <a:miter lim="800000"/>
            <a:headEnd/>
            <a:tailEnd/>
          </a:ln>
          <a:effectLst/>
        </p:spPr>
        <p:txBody>
          <a:bodyPr>
            <a:spAutoFit/>
          </a:bodyPr>
          <a:lstStyle/>
          <a:p>
            <a:pPr algn="ctr" eaLnBrk="0" fontAlgn="base" hangingPunct="0">
              <a:lnSpc>
                <a:spcPct val="90000"/>
              </a:lnSpc>
              <a:spcBef>
                <a:spcPct val="50000"/>
              </a:spcBef>
              <a:spcAft>
                <a:spcPct val="0"/>
              </a:spcAft>
            </a:pPr>
            <a:r>
              <a:rPr lang="en-US" sz="2400" b="1" dirty="0">
                <a:solidFill>
                  <a:srgbClr val="790015"/>
                </a:solidFill>
                <a:latin typeface="Times" pitchFamily="18" charset="0"/>
              </a:rPr>
              <a:t>‘Worst Case’ Tolerance Example</a:t>
            </a:r>
            <a:endParaRPr lang="en-US" sz="4000" b="1" dirty="0">
              <a:solidFill>
                <a:srgbClr val="790015"/>
              </a:solidFill>
              <a:latin typeface="Times" pitchFamily="18" charset="0"/>
            </a:endParaRPr>
          </a:p>
        </p:txBody>
      </p:sp>
      <p:sp>
        <p:nvSpPr>
          <p:cNvPr id="4" name="TextBox 3"/>
          <p:cNvSpPr txBox="1"/>
          <p:nvPr/>
        </p:nvSpPr>
        <p:spPr>
          <a:xfrm>
            <a:off x="6019801" y="6172200"/>
            <a:ext cx="4404399" cy="523220"/>
          </a:xfrm>
          <a:prstGeom prst="rect">
            <a:avLst/>
          </a:prstGeom>
          <a:noFill/>
          <a:ln>
            <a:solidFill>
              <a:schemeClr val="tx1"/>
            </a:solidFill>
          </a:ln>
        </p:spPr>
        <p:txBody>
          <a:bodyPr wrap="square" rtlCol="0">
            <a:spAutoFit/>
          </a:bodyPr>
          <a:lstStyle/>
          <a:p>
            <a:pPr algn="ctr" eaLnBrk="0" fontAlgn="base" hangingPunct="0">
              <a:spcBef>
                <a:spcPct val="0"/>
              </a:spcBef>
              <a:spcAft>
                <a:spcPct val="0"/>
              </a:spcAft>
            </a:pPr>
            <a:r>
              <a:rPr lang="en-US" sz="1400" b="1" dirty="0">
                <a:solidFill>
                  <a:srgbClr val="000000"/>
                </a:solidFill>
                <a:latin typeface="Times" pitchFamily="18" charset="0"/>
              </a:rPr>
              <a:t>General Tolerance +/- 0.125 unless otherwise specified</a:t>
            </a:r>
          </a:p>
          <a:p>
            <a:pPr algn="ctr" eaLnBrk="0" fontAlgn="base" hangingPunct="0">
              <a:spcBef>
                <a:spcPct val="0"/>
              </a:spcBef>
              <a:spcAft>
                <a:spcPct val="0"/>
              </a:spcAft>
            </a:pPr>
            <a:r>
              <a:rPr lang="en-US" sz="1400" b="1" dirty="0">
                <a:solidFill>
                  <a:srgbClr val="000000"/>
                </a:solidFill>
                <a:latin typeface="Times" pitchFamily="18" charset="0"/>
              </a:rPr>
              <a:t>All units in mms</a:t>
            </a:r>
          </a:p>
        </p:txBody>
      </p:sp>
      <p:sp>
        <p:nvSpPr>
          <p:cNvPr id="5" name="TextBox 4"/>
          <p:cNvSpPr txBox="1"/>
          <p:nvPr/>
        </p:nvSpPr>
        <p:spPr>
          <a:xfrm>
            <a:off x="7269392" y="4419600"/>
            <a:ext cx="579209" cy="400110"/>
          </a:xfrm>
          <a:prstGeom prst="rect">
            <a:avLst/>
          </a:prstGeom>
          <a:noFill/>
        </p:spPr>
        <p:txBody>
          <a:bodyPr wrap="square" rtlCol="0">
            <a:spAutoFit/>
          </a:bodyPr>
          <a:lstStyle/>
          <a:p>
            <a:pPr eaLnBrk="0" fontAlgn="base" hangingPunct="0">
              <a:spcBef>
                <a:spcPct val="0"/>
              </a:spcBef>
              <a:spcAft>
                <a:spcPct val="0"/>
              </a:spcAft>
            </a:pPr>
            <a:r>
              <a:rPr lang="en-US" sz="2000" b="1" dirty="0">
                <a:solidFill>
                  <a:srgbClr val="790015">
                    <a:lumMod val="75000"/>
                  </a:srgbClr>
                </a:solidFill>
                <a:latin typeface="Times" pitchFamily="18" charset="0"/>
              </a:rPr>
              <a:t>10</a:t>
            </a:r>
          </a:p>
        </p:txBody>
      </p:sp>
      <p:sp>
        <p:nvSpPr>
          <p:cNvPr id="46" name="Text Box 51"/>
          <p:cNvSpPr txBox="1">
            <a:spLocks noChangeArrowheads="1"/>
          </p:cNvSpPr>
          <p:nvPr/>
        </p:nvSpPr>
        <p:spPr bwMode="auto">
          <a:xfrm>
            <a:off x="6182920" y="4737318"/>
            <a:ext cx="4065857" cy="1815882"/>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US" sz="1600" b="1" dirty="0">
                <a:solidFill>
                  <a:srgbClr val="790015">
                    <a:lumMod val="75000"/>
                  </a:srgbClr>
                </a:solidFill>
                <a:latin typeface="Times" pitchFamily="18" charset="0"/>
              </a:rPr>
              <a:t>Then, </a:t>
            </a:r>
          </a:p>
          <a:p>
            <a:pPr eaLnBrk="0" fontAlgn="base" hangingPunct="0">
              <a:spcBef>
                <a:spcPct val="0"/>
              </a:spcBef>
              <a:spcAft>
                <a:spcPct val="0"/>
              </a:spcAft>
            </a:pPr>
            <a:r>
              <a:rPr lang="en-US" sz="1600" b="1" dirty="0">
                <a:solidFill>
                  <a:srgbClr val="790015">
                    <a:lumMod val="75000"/>
                  </a:srgbClr>
                </a:solidFill>
                <a:latin typeface="Times" pitchFamily="18" charset="0"/>
              </a:rPr>
              <a:t>Clearance = 10.125  –  9.875  =  0.25</a:t>
            </a:r>
          </a:p>
          <a:p>
            <a:pPr eaLnBrk="0" fontAlgn="base" hangingPunct="0">
              <a:spcBef>
                <a:spcPct val="0"/>
              </a:spcBef>
              <a:spcAft>
                <a:spcPct val="0"/>
              </a:spcAft>
            </a:pPr>
            <a:r>
              <a:rPr lang="en-US" sz="1600" b="1" dirty="0">
                <a:solidFill>
                  <a:srgbClr val="790015">
                    <a:lumMod val="75000"/>
                  </a:srgbClr>
                </a:solidFill>
                <a:latin typeface="Times" pitchFamily="18" charset="0"/>
              </a:rPr>
              <a:t>Allowance = 9.875  –  10.125  =  - 0.25 *</a:t>
            </a:r>
          </a:p>
          <a:p>
            <a:pPr eaLnBrk="0" fontAlgn="base" hangingPunct="0">
              <a:spcBef>
                <a:spcPct val="0"/>
              </a:spcBef>
              <a:spcAft>
                <a:spcPct val="0"/>
              </a:spcAft>
            </a:pPr>
            <a:endParaRPr lang="en-US" sz="1600" b="1" dirty="0">
              <a:solidFill>
                <a:srgbClr val="790015">
                  <a:lumMod val="75000"/>
                </a:srgbClr>
              </a:solidFill>
              <a:latin typeface="Times" pitchFamily="18" charset="0"/>
            </a:endParaRPr>
          </a:p>
          <a:p>
            <a:pPr eaLnBrk="0" fontAlgn="base" hangingPunct="0">
              <a:spcBef>
                <a:spcPct val="0"/>
              </a:spcBef>
              <a:spcAft>
                <a:spcPct val="0"/>
              </a:spcAft>
            </a:pPr>
            <a:r>
              <a:rPr lang="en-US" sz="1600" b="1" dirty="0">
                <a:solidFill>
                  <a:srgbClr val="790015">
                    <a:lumMod val="75000"/>
                  </a:srgbClr>
                </a:solidFill>
                <a:latin typeface="Times" pitchFamily="18" charset="0"/>
              </a:rPr>
              <a:t>* A negative in the result means interference</a:t>
            </a:r>
          </a:p>
          <a:p>
            <a:pPr eaLnBrk="0" fontAlgn="base" hangingPunct="0">
              <a:spcBef>
                <a:spcPct val="0"/>
              </a:spcBef>
              <a:spcAft>
                <a:spcPct val="0"/>
              </a:spcAft>
            </a:pPr>
            <a:endParaRPr lang="en-US" sz="1600" b="1" dirty="0">
              <a:solidFill>
                <a:srgbClr val="790015">
                  <a:lumMod val="75000"/>
                </a:srgbClr>
              </a:solidFill>
              <a:latin typeface="Times" pitchFamily="18" charset="0"/>
            </a:endParaRPr>
          </a:p>
          <a:p>
            <a:pPr eaLnBrk="0" fontAlgn="base" hangingPunct="0">
              <a:spcBef>
                <a:spcPct val="0"/>
              </a:spcBef>
              <a:spcAft>
                <a:spcPct val="0"/>
              </a:spcAft>
            </a:pPr>
            <a:endParaRPr lang="en-US" sz="1600" b="1" dirty="0">
              <a:solidFill>
                <a:srgbClr val="790015">
                  <a:lumMod val="75000"/>
                </a:srgbClr>
              </a:solidFill>
              <a:latin typeface="Times" pitchFamily="18" charset="0"/>
            </a:endParaRPr>
          </a:p>
        </p:txBody>
      </p:sp>
      <p:sp>
        <p:nvSpPr>
          <p:cNvPr id="6" name="TextBox 5"/>
          <p:cNvSpPr txBox="1"/>
          <p:nvPr/>
        </p:nvSpPr>
        <p:spPr>
          <a:xfrm>
            <a:off x="8390316" y="4393952"/>
            <a:ext cx="2049085" cy="451406"/>
          </a:xfrm>
          <a:prstGeom prst="rect">
            <a:avLst/>
          </a:prstGeom>
          <a:noFill/>
          <a:ln w="12700">
            <a:noFill/>
            <a:miter lim="800000"/>
            <a:headEnd/>
            <a:tailEnd/>
          </a:ln>
          <a:effectLst/>
        </p:spPr>
        <p:txBody>
          <a:bodyPr wrap="square">
            <a:spAutoFit/>
          </a:bodyPr>
          <a:lstStyle>
            <a:defPPr>
              <a:defRPr lang="en-US"/>
            </a:defPPr>
            <a:lvl1pPr>
              <a:lnSpc>
                <a:spcPts val="1400"/>
              </a:lnSpc>
              <a:defRPr>
                <a:solidFill>
                  <a:srgbClr val="790015"/>
                </a:solidFill>
              </a:defRPr>
            </a:lvl1pPr>
          </a:lstStyle>
          <a:p>
            <a:pPr algn="ctr" eaLnBrk="0" fontAlgn="base" hangingPunct="0">
              <a:spcBef>
                <a:spcPct val="0"/>
              </a:spcBef>
              <a:spcAft>
                <a:spcPct val="0"/>
              </a:spcAft>
            </a:pPr>
            <a:r>
              <a:rPr lang="en-US" sz="1400" b="1" dirty="0">
                <a:latin typeface="Times" pitchFamily="18" charset="0"/>
              </a:rPr>
              <a:t>(i.e. overall tolerance                        of 0.25 mm)</a:t>
            </a:r>
          </a:p>
        </p:txBody>
      </p:sp>
    </p:spTree>
    <p:extLst>
      <p:ext uri="{BB962C8B-B14F-4D97-AF65-F5344CB8AC3E}">
        <p14:creationId xmlns:p14="http://schemas.microsoft.com/office/powerpoint/2010/main" val="2130396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8" name="Rectangle 4"/>
          <p:cNvSpPr>
            <a:spLocks noChangeArrowheads="1"/>
          </p:cNvSpPr>
          <p:nvPr/>
        </p:nvSpPr>
        <p:spPr bwMode="auto">
          <a:xfrm>
            <a:off x="4715634" y="1066800"/>
            <a:ext cx="1978025" cy="914400"/>
          </a:xfrm>
          <a:prstGeom prst="rect">
            <a:avLst/>
          </a:prstGeom>
          <a:noFill/>
          <a:ln w="28575">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29" name="Rectangle 5" descr="Wide upward diagonal"/>
          <p:cNvSpPr>
            <a:spLocks noChangeArrowheads="1"/>
          </p:cNvSpPr>
          <p:nvPr/>
        </p:nvSpPr>
        <p:spPr bwMode="auto">
          <a:xfrm>
            <a:off x="3115434" y="457200"/>
            <a:ext cx="989013" cy="2286000"/>
          </a:xfrm>
          <a:prstGeom prst="rect">
            <a:avLst/>
          </a:prstGeom>
          <a:pattFill prst="wdUpDiag">
            <a:fgClr>
              <a:schemeClr val="tx1"/>
            </a:fgClr>
            <a:bgClr>
              <a:schemeClr val="bg1"/>
            </a:bgClr>
          </a:pattFill>
          <a:ln w="28575">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30" name="Rectangle 6"/>
          <p:cNvSpPr>
            <a:spLocks noChangeArrowheads="1"/>
          </p:cNvSpPr>
          <p:nvPr/>
        </p:nvSpPr>
        <p:spPr bwMode="auto">
          <a:xfrm>
            <a:off x="3115434" y="1066800"/>
            <a:ext cx="989013" cy="914400"/>
          </a:xfrm>
          <a:prstGeom prst="rect">
            <a:avLst/>
          </a:prstGeom>
          <a:solidFill>
            <a:schemeClr val="bg1"/>
          </a:solidFill>
          <a:ln w="28575">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37" name="Rectangle 13"/>
          <p:cNvSpPr>
            <a:spLocks noChangeArrowheads="1"/>
          </p:cNvSpPr>
          <p:nvPr/>
        </p:nvSpPr>
        <p:spPr bwMode="auto">
          <a:xfrm>
            <a:off x="2362200" y="4572000"/>
            <a:ext cx="3124200" cy="1600200"/>
          </a:xfrm>
          <a:prstGeom prst="rect">
            <a:avLst/>
          </a:prstGeom>
          <a:noFill/>
          <a:ln w="28575">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38" name="Freeform 14"/>
          <p:cNvSpPr>
            <a:spLocks/>
          </p:cNvSpPr>
          <p:nvPr/>
        </p:nvSpPr>
        <p:spPr bwMode="auto">
          <a:xfrm>
            <a:off x="2209800" y="3657600"/>
            <a:ext cx="3429000" cy="838200"/>
          </a:xfrm>
          <a:custGeom>
            <a:avLst/>
            <a:gdLst/>
            <a:ahLst/>
            <a:cxnLst>
              <a:cxn ang="0">
                <a:pos x="96" y="528"/>
              </a:cxn>
              <a:cxn ang="0">
                <a:pos x="0" y="528"/>
              </a:cxn>
              <a:cxn ang="0">
                <a:pos x="0" y="0"/>
              </a:cxn>
              <a:cxn ang="0">
                <a:pos x="2160" y="0"/>
              </a:cxn>
              <a:cxn ang="0">
                <a:pos x="2160" y="480"/>
              </a:cxn>
              <a:cxn ang="0">
                <a:pos x="2064" y="480"/>
              </a:cxn>
              <a:cxn ang="0">
                <a:pos x="2064" y="240"/>
              </a:cxn>
              <a:cxn ang="0">
                <a:pos x="96" y="240"/>
              </a:cxn>
              <a:cxn ang="0">
                <a:pos x="96" y="528"/>
              </a:cxn>
            </a:cxnLst>
            <a:rect l="0" t="0" r="r" b="b"/>
            <a:pathLst>
              <a:path w="2160" h="528">
                <a:moveTo>
                  <a:pt x="96" y="528"/>
                </a:moveTo>
                <a:lnTo>
                  <a:pt x="0" y="528"/>
                </a:lnTo>
                <a:lnTo>
                  <a:pt x="0" y="0"/>
                </a:lnTo>
                <a:lnTo>
                  <a:pt x="2160" y="0"/>
                </a:lnTo>
                <a:lnTo>
                  <a:pt x="2160" y="480"/>
                </a:lnTo>
                <a:lnTo>
                  <a:pt x="2064" y="480"/>
                </a:lnTo>
                <a:lnTo>
                  <a:pt x="2064" y="240"/>
                </a:lnTo>
                <a:lnTo>
                  <a:pt x="96" y="240"/>
                </a:lnTo>
                <a:lnTo>
                  <a:pt x="96" y="528"/>
                </a:lnTo>
                <a:close/>
              </a:path>
            </a:pathLst>
          </a:custGeom>
          <a:noFill/>
          <a:ln w="28575" cap="flat" cmpd="sng">
            <a:solidFill>
              <a:schemeClr val="tx1"/>
            </a:solidFill>
            <a:prstDash val="solid"/>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0" name="Line 16"/>
          <p:cNvSpPr>
            <a:spLocks noChangeShapeType="1"/>
          </p:cNvSpPr>
          <p:nvPr/>
        </p:nvSpPr>
        <p:spPr bwMode="auto">
          <a:xfrm>
            <a:off x="2362200" y="3352800"/>
            <a:ext cx="3124200" cy="0"/>
          </a:xfrm>
          <a:prstGeom prst="line">
            <a:avLst/>
          </a:prstGeom>
          <a:noFill/>
          <a:ln w="12700">
            <a:solidFill>
              <a:schemeClr val="tx1"/>
            </a:solidFill>
            <a:round/>
            <a:headEnd type="triangle" w="med" len="med"/>
            <a:tailEnd type="triangle" w="med" len="me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1" name="Line 17"/>
          <p:cNvSpPr>
            <a:spLocks noChangeShapeType="1"/>
          </p:cNvSpPr>
          <p:nvPr/>
        </p:nvSpPr>
        <p:spPr bwMode="auto">
          <a:xfrm>
            <a:off x="2341996" y="6695420"/>
            <a:ext cx="3124200" cy="0"/>
          </a:xfrm>
          <a:prstGeom prst="line">
            <a:avLst/>
          </a:prstGeom>
          <a:noFill/>
          <a:ln w="12700">
            <a:solidFill>
              <a:schemeClr val="tx1"/>
            </a:solidFill>
            <a:round/>
            <a:headEnd type="triangle" w="med" len="med"/>
            <a:tailEnd type="triangle" w="med" len="me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2" name="Line 18"/>
          <p:cNvSpPr>
            <a:spLocks noChangeShapeType="1"/>
          </p:cNvSpPr>
          <p:nvPr/>
        </p:nvSpPr>
        <p:spPr bwMode="auto">
          <a:xfrm>
            <a:off x="2362200" y="6248400"/>
            <a:ext cx="0" cy="45720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3" name="Line 19"/>
          <p:cNvSpPr>
            <a:spLocks noChangeShapeType="1"/>
          </p:cNvSpPr>
          <p:nvPr/>
        </p:nvSpPr>
        <p:spPr bwMode="auto">
          <a:xfrm>
            <a:off x="5486400" y="6248400"/>
            <a:ext cx="0" cy="45720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5" name="Line 21"/>
          <p:cNvSpPr>
            <a:spLocks noChangeShapeType="1"/>
          </p:cNvSpPr>
          <p:nvPr/>
        </p:nvSpPr>
        <p:spPr bwMode="auto">
          <a:xfrm>
            <a:off x="5486400" y="3276600"/>
            <a:ext cx="0" cy="68580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6" name="Line 22"/>
          <p:cNvSpPr>
            <a:spLocks noChangeShapeType="1"/>
          </p:cNvSpPr>
          <p:nvPr/>
        </p:nvSpPr>
        <p:spPr bwMode="auto">
          <a:xfrm>
            <a:off x="2362200" y="3276600"/>
            <a:ext cx="0" cy="68580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7" name="Line 23"/>
          <p:cNvSpPr>
            <a:spLocks noChangeShapeType="1"/>
          </p:cNvSpPr>
          <p:nvPr/>
        </p:nvSpPr>
        <p:spPr bwMode="auto">
          <a:xfrm>
            <a:off x="7306433" y="1066800"/>
            <a:ext cx="0" cy="914400"/>
          </a:xfrm>
          <a:prstGeom prst="line">
            <a:avLst/>
          </a:prstGeom>
          <a:noFill/>
          <a:ln w="12700">
            <a:solidFill>
              <a:schemeClr val="tx1"/>
            </a:solidFill>
            <a:round/>
            <a:headEnd type="triangle" w="med" len="med"/>
            <a:tailEnd type="triangle" w="med" len="me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8" name="Line 24"/>
          <p:cNvSpPr>
            <a:spLocks noChangeShapeType="1"/>
          </p:cNvSpPr>
          <p:nvPr/>
        </p:nvSpPr>
        <p:spPr bwMode="auto">
          <a:xfrm>
            <a:off x="6773033" y="1981200"/>
            <a:ext cx="6858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49" name="Line 25"/>
          <p:cNvSpPr>
            <a:spLocks noChangeShapeType="1"/>
          </p:cNvSpPr>
          <p:nvPr/>
        </p:nvSpPr>
        <p:spPr bwMode="auto">
          <a:xfrm>
            <a:off x="6773033" y="1066800"/>
            <a:ext cx="6858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0" name="Line 26"/>
          <p:cNvSpPr>
            <a:spLocks noChangeShapeType="1"/>
          </p:cNvSpPr>
          <p:nvPr/>
        </p:nvSpPr>
        <p:spPr bwMode="auto">
          <a:xfrm>
            <a:off x="2658233" y="1981200"/>
            <a:ext cx="3810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1" name="Line 27"/>
          <p:cNvSpPr>
            <a:spLocks noChangeShapeType="1"/>
          </p:cNvSpPr>
          <p:nvPr/>
        </p:nvSpPr>
        <p:spPr bwMode="auto">
          <a:xfrm>
            <a:off x="2658233" y="1066800"/>
            <a:ext cx="3810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2" name="Line 28"/>
          <p:cNvSpPr>
            <a:spLocks noChangeShapeType="1"/>
          </p:cNvSpPr>
          <p:nvPr/>
        </p:nvSpPr>
        <p:spPr bwMode="auto">
          <a:xfrm>
            <a:off x="2866662" y="1066800"/>
            <a:ext cx="0" cy="914400"/>
          </a:xfrm>
          <a:prstGeom prst="line">
            <a:avLst/>
          </a:prstGeom>
          <a:noFill/>
          <a:ln w="12700">
            <a:solidFill>
              <a:schemeClr val="tx1"/>
            </a:solidFill>
            <a:round/>
            <a:headEnd type="triangle" w="med" len="med"/>
            <a:tailEnd type="triangle" w="med" len="me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6" name="Line 32"/>
          <p:cNvSpPr>
            <a:spLocks noChangeShapeType="1"/>
          </p:cNvSpPr>
          <p:nvPr/>
        </p:nvSpPr>
        <p:spPr bwMode="auto">
          <a:xfrm>
            <a:off x="3001133" y="1524000"/>
            <a:ext cx="4572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7" name="Line 33"/>
          <p:cNvSpPr>
            <a:spLocks noChangeShapeType="1"/>
          </p:cNvSpPr>
          <p:nvPr/>
        </p:nvSpPr>
        <p:spPr bwMode="auto">
          <a:xfrm>
            <a:off x="3534533" y="1524000"/>
            <a:ext cx="1524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58" name="Line 34"/>
          <p:cNvSpPr>
            <a:spLocks noChangeShapeType="1"/>
          </p:cNvSpPr>
          <p:nvPr/>
        </p:nvSpPr>
        <p:spPr bwMode="auto">
          <a:xfrm>
            <a:off x="3801233" y="1524000"/>
            <a:ext cx="457200"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nvGrpSpPr>
          <p:cNvPr id="2" name="Group 44"/>
          <p:cNvGrpSpPr>
            <a:grpSpLocks/>
          </p:cNvGrpSpPr>
          <p:nvPr/>
        </p:nvGrpSpPr>
        <p:grpSpPr bwMode="auto">
          <a:xfrm>
            <a:off x="4563233" y="1524000"/>
            <a:ext cx="2476500" cy="76200"/>
            <a:chOff x="1800" y="960"/>
            <a:chExt cx="1320" cy="0"/>
          </a:xfrm>
        </p:grpSpPr>
        <p:sp>
          <p:nvSpPr>
            <p:cNvPr id="359459" name="Line 35"/>
            <p:cNvSpPr>
              <a:spLocks noChangeShapeType="1"/>
            </p:cNvSpPr>
            <p:nvPr/>
          </p:nvSpPr>
          <p:spPr bwMode="auto">
            <a:xfrm>
              <a:off x="1800" y="960"/>
              <a:ext cx="288"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0" name="Line 36"/>
            <p:cNvSpPr>
              <a:spLocks noChangeShapeType="1"/>
            </p:cNvSpPr>
            <p:nvPr/>
          </p:nvSpPr>
          <p:spPr bwMode="auto">
            <a:xfrm>
              <a:off x="2136" y="960"/>
              <a:ext cx="96"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1" name="Line 37"/>
            <p:cNvSpPr>
              <a:spLocks noChangeShapeType="1"/>
            </p:cNvSpPr>
            <p:nvPr/>
          </p:nvSpPr>
          <p:spPr bwMode="auto">
            <a:xfrm>
              <a:off x="2304" y="960"/>
              <a:ext cx="288"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3" name="Line 39"/>
            <p:cNvSpPr>
              <a:spLocks noChangeShapeType="1"/>
            </p:cNvSpPr>
            <p:nvPr/>
          </p:nvSpPr>
          <p:spPr bwMode="auto">
            <a:xfrm>
              <a:off x="2520" y="960"/>
              <a:ext cx="96"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6" name="Line 42"/>
            <p:cNvSpPr>
              <a:spLocks noChangeShapeType="1"/>
            </p:cNvSpPr>
            <p:nvPr/>
          </p:nvSpPr>
          <p:spPr bwMode="auto">
            <a:xfrm>
              <a:off x="2664" y="960"/>
              <a:ext cx="96"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59467" name="Line 43"/>
            <p:cNvSpPr>
              <a:spLocks noChangeShapeType="1"/>
            </p:cNvSpPr>
            <p:nvPr/>
          </p:nvSpPr>
          <p:spPr bwMode="auto">
            <a:xfrm>
              <a:off x="2832" y="960"/>
              <a:ext cx="288"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359470" name="Text Box 46"/>
          <p:cNvSpPr txBox="1">
            <a:spLocks noChangeArrowheads="1"/>
          </p:cNvSpPr>
          <p:nvPr/>
        </p:nvSpPr>
        <p:spPr bwMode="auto">
          <a:xfrm>
            <a:off x="3398660" y="5023929"/>
            <a:ext cx="1152880" cy="338554"/>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US" sz="1600" b="1" dirty="0">
                <a:solidFill>
                  <a:srgbClr val="000000"/>
                </a:solidFill>
                <a:latin typeface="Times" pitchFamily="18" charset="0"/>
              </a:rPr>
              <a:t>Lid on Box</a:t>
            </a:r>
          </a:p>
        </p:txBody>
      </p:sp>
      <p:sp>
        <p:nvSpPr>
          <p:cNvPr id="359473" name="Text Box 49"/>
          <p:cNvSpPr txBox="1">
            <a:spLocks noChangeArrowheads="1"/>
          </p:cNvSpPr>
          <p:nvPr/>
        </p:nvSpPr>
        <p:spPr bwMode="auto">
          <a:xfrm>
            <a:off x="5010150" y="2557046"/>
            <a:ext cx="5548314" cy="338554"/>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US" sz="1600" b="1" dirty="0">
                <a:solidFill>
                  <a:srgbClr val="000000"/>
                </a:solidFill>
                <a:latin typeface="Times" pitchFamily="18" charset="0"/>
              </a:rPr>
              <a:t>Allowance = Smallest Hole Size (A) – Largest Shaft Size (B)</a:t>
            </a:r>
          </a:p>
        </p:txBody>
      </p:sp>
      <p:sp>
        <p:nvSpPr>
          <p:cNvPr id="359475" name="Text Box 51"/>
          <p:cNvSpPr txBox="1">
            <a:spLocks noChangeArrowheads="1"/>
          </p:cNvSpPr>
          <p:nvPr/>
        </p:nvSpPr>
        <p:spPr bwMode="auto">
          <a:xfrm>
            <a:off x="5010150" y="2243381"/>
            <a:ext cx="5577168" cy="338554"/>
          </a:xfrm>
          <a:prstGeom prst="rect">
            <a:avLst/>
          </a:prstGeom>
          <a:noFill/>
          <a:ln w="12700">
            <a:noFill/>
            <a:miter lim="800000"/>
            <a:headEnd/>
            <a:tailEnd/>
          </a:ln>
          <a:effectLst/>
        </p:spPr>
        <p:txBody>
          <a:bodyPr wrap="none">
            <a:spAutoFit/>
          </a:bodyPr>
          <a:lstStyle/>
          <a:p>
            <a:pPr eaLnBrk="0" fontAlgn="base" hangingPunct="0">
              <a:spcBef>
                <a:spcPct val="0"/>
              </a:spcBef>
              <a:spcAft>
                <a:spcPct val="0"/>
              </a:spcAft>
            </a:pPr>
            <a:r>
              <a:rPr lang="en-US" sz="1600" b="1" dirty="0">
                <a:solidFill>
                  <a:srgbClr val="000000"/>
                </a:solidFill>
                <a:latin typeface="Times" pitchFamily="18" charset="0"/>
              </a:rPr>
              <a:t>Clearance = Largest Hole Size (A)  – Smallest Shaft Size (B)</a:t>
            </a:r>
          </a:p>
        </p:txBody>
      </p:sp>
      <p:sp>
        <p:nvSpPr>
          <p:cNvPr id="359479" name="Rectangle 55"/>
          <p:cNvSpPr>
            <a:spLocks noChangeArrowheads="1"/>
          </p:cNvSpPr>
          <p:nvPr/>
        </p:nvSpPr>
        <p:spPr bwMode="auto">
          <a:xfrm>
            <a:off x="7382634" y="1295400"/>
            <a:ext cx="184731" cy="338554"/>
          </a:xfrm>
          <a:prstGeom prst="rect">
            <a:avLst/>
          </a:prstGeom>
          <a:solidFill>
            <a:schemeClr val="bg1"/>
          </a:solidFill>
          <a:ln w="12700">
            <a:noFill/>
            <a:miter lim="800000"/>
            <a:headEnd/>
            <a:tailEnd/>
          </a:ln>
          <a:effectLst/>
        </p:spPr>
        <p:txBody>
          <a:bodyPr wrap="none">
            <a:spAutoFit/>
          </a:bodyPr>
          <a:lstStyle/>
          <a:p>
            <a:pPr eaLnBrk="0" fontAlgn="base" hangingPunct="0">
              <a:spcBef>
                <a:spcPct val="0"/>
              </a:spcBef>
              <a:spcAft>
                <a:spcPct val="0"/>
              </a:spcAft>
            </a:pPr>
            <a:endParaRPr lang="en-US" sz="1600" b="1" dirty="0">
              <a:solidFill>
                <a:srgbClr val="000000"/>
              </a:solidFill>
              <a:latin typeface="Times" pitchFamily="18" charset="0"/>
            </a:endParaRPr>
          </a:p>
        </p:txBody>
      </p:sp>
      <p:sp>
        <p:nvSpPr>
          <p:cNvPr id="4" name="TextBox 3"/>
          <p:cNvSpPr txBox="1"/>
          <p:nvPr/>
        </p:nvSpPr>
        <p:spPr>
          <a:xfrm>
            <a:off x="6019801" y="6172200"/>
            <a:ext cx="4404399" cy="523220"/>
          </a:xfrm>
          <a:prstGeom prst="rect">
            <a:avLst/>
          </a:prstGeom>
          <a:noFill/>
          <a:ln>
            <a:solidFill>
              <a:schemeClr val="tx1"/>
            </a:solidFill>
          </a:ln>
        </p:spPr>
        <p:txBody>
          <a:bodyPr wrap="square" rtlCol="0">
            <a:spAutoFit/>
          </a:bodyPr>
          <a:lstStyle/>
          <a:p>
            <a:pPr algn="ctr" eaLnBrk="0" fontAlgn="base" hangingPunct="0">
              <a:spcBef>
                <a:spcPct val="0"/>
              </a:spcBef>
              <a:spcAft>
                <a:spcPct val="0"/>
              </a:spcAft>
            </a:pPr>
            <a:r>
              <a:rPr lang="en-US" sz="1400" b="1" dirty="0">
                <a:solidFill>
                  <a:srgbClr val="000000"/>
                </a:solidFill>
                <a:latin typeface="Times" pitchFamily="18" charset="0"/>
              </a:rPr>
              <a:t>General Tolerance +/- 0.125 unless otherwise specified</a:t>
            </a:r>
          </a:p>
          <a:p>
            <a:pPr algn="ctr" eaLnBrk="0" fontAlgn="base" hangingPunct="0">
              <a:spcBef>
                <a:spcPct val="0"/>
              </a:spcBef>
              <a:spcAft>
                <a:spcPct val="0"/>
              </a:spcAft>
            </a:pPr>
            <a:r>
              <a:rPr lang="en-US" sz="1400" b="1" dirty="0">
                <a:solidFill>
                  <a:srgbClr val="000000"/>
                </a:solidFill>
                <a:latin typeface="Times" pitchFamily="18" charset="0"/>
              </a:rPr>
              <a:t>All units in mms</a:t>
            </a:r>
          </a:p>
        </p:txBody>
      </p:sp>
      <p:sp>
        <p:nvSpPr>
          <p:cNvPr id="46" name="Text Box 51"/>
          <p:cNvSpPr txBox="1">
            <a:spLocks noChangeArrowheads="1"/>
          </p:cNvSpPr>
          <p:nvPr/>
        </p:nvSpPr>
        <p:spPr bwMode="auto">
          <a:xfrm>
            <a:off x="6274269" y="3421634"/>
            <a:ext cx="3585536" cy="2554545"/>
          </a:xfrm>
          <a:prstGeom prst="rect">
            <a:avLst/>
          </a:prstGeom>
          <a:noFill/>
          <a:ln w="12700">
            <a:noFill/>
            <a:miter lim="800000"/>
            <a:headEnd/>
            <a:tailEnd/>
          </a:ln>
          <a:effectLst/>
        </p:spPr>
        <p:txBody>
          <a:bodyPr wrap="square">
            <a:spAutoFit/>
          </a:bodyPr>
          <a:lstStyle/>
          <a:p>
            <a:pPr eaLnBrk="0" fontAlgn="base" hangingPunct="0">
              <a:spcBef>
                <a:spcPct val="0"/>
              </a:spcBef>
              <a:spcAft>
                <a:spcPct val="0"/>
              </a:spcAft>
            </a:pPr>
            <a:r>
              <a:rPr lang="en-US" sz="1600" b="1" dirty="0">
                <a:solidFill>
                  <a:srgbClr val="790015">
                    <a:lumMod val="75000"/>
                  </a:srgbClr>
                </a:solidFill>
                <a:latin typeface="Times" pitchFamily="18" charset="0"/>
              </a:rPr>
              <a:t>So, </a:t>
            </a:r>
          </a:p>
          <a:p>
            <a:pPr eaLnBrk="0" fontAlgn="base" hangingPunct="0">
              <a:spcBef>
                <a:spcPct val="0"/>
              </a:spcBef>
              <a:spcAft>
                <a:spcPct val="0"/>
              </a:spcAft>
            </a:pPr>
            <a:r>
              <a:rPr lang="en-US" sz="1600" b="1" dirty="0">
                <a:solidFill>
                  <a:srgbClr val="790015">
                    <a:lumMod val="75000"/>
                  </a:srgbClr>
                </a:solidFill>
                <a:latin typeface="Times" pitchFamily="18" charset="0"/>
              </a:rPr>
              <a:t>Clearance = 10.125  –  9.875  =  0.25</a:t>
            </a:r>
          </a:p>
          <a:p>
            <a:pPr eaLnBrk="0" fontAlgn="base" hangingPunct="0">
              <a:spcBef>
                <a:spcPct val="0"/>
              </a:spcBef>
              <a:spcAft>
                <a:spcPct val="0"/>
              </a:spcAft>
            </a:pPr>
            <a:r>
              <a:rPr lang="en-US" sz="1600" b="1" dirty="0">
                <a:solidFill>
                  <a:srgbClr val="790015">
                    <a:lumMod val="75000"/>
                  </a:srgbClr>
                </a:solidFill>
                <a:latin typeface="Times" pitchFamily="18" charset="0"/>
              </a:rPr>
              <a:t>Allowance = 10  –  10  =  0</a:t>
            </a:r>
          </a:p>
          <a:p>
            <a:pPr eaLnBrk="0" fontAlgn="base" hangingPunct="0">
              <a:spcBef>
                <a:spcPct val="0"/>
              </a:spcBef>
              <a:spcAft>
                <a:spcPct val="0"/>
              </a:spcAft>
            </a:pPr>
            <a:endParaRPr lang="en-US" sz="1600" b="1" dirty="0">
              <a:solidFill>
                <a:srgbClr val="790015">
                  <a:lumMod val="75000"/>
                </a:srgbClr>
              </a:solidFill>
              <a:latin typeface="Times" pitchFamily="18" charset="0"/>
            </a:endParaRPr>
          </a:p>
          <a:p>
            <a:pPr eaLnBrk="0" fontAlgn="base" hangingPunct="0">
              <a:spcBef>
                <a:spcPct val="0"/>
              </a:spcBef>
              <a:spcAft>
                <a:spcPct val="0"/>
              </a:spcAft>
            </a:pPr>
            <a:r>
              <a:rPr lang="en-US" sz="1600" b="1" dirty="0">
                <a:solidFill>
                  <a:srgbClr val="790015">
                    <a:lumMod val="75000"/>
                  </a:srgbClr>
                </a:solidFill>
                <a:latin typeface="Times" pitchFamily="18" charset="0"/>
              </a:rPr>
              <a:t>No negative therefore no interference even   in ‘worst case’, so lid will fit on the box relatively easily in all designed conditions.</a:t>
            </a:r>
          </a:p>
          <a:p>
            <a:pPr eaLnBrk="0" fontAlgn="base" hangingPunct="0">
              <a:spcBef>
                <a:spcPct val="0"/>
              </a:spcBef>
              <a:spcAft>
                <a:spcPct val="0"/>
              </a:spcAft>
            </a:pPr>
            <a:endParaRPr lang="en-US" sz="1600" b="1" dirty="0">
              <a:solidFill>
                <a:srgbClr val="790015">
                  <a:lumMod val="75000"/>
                </a:srgbClr>
              </a:solidFill>
              <a:latin typeface="Times" pitchFamily="18" charset="0"/>
            </a:endParaRPr>
          </a:p>
          <a:p>
            <a:pPr eaLnBrk="0" fontAlgn="base" hangingPunct="0">
              <a:spcBef>
                <a:spcPct val="0"/>
              </a:spcBef>
              <a:spcAft>
                <a:spcPct val="0"/>
              </a:spcAft>
            </a:pPr>
            <a:endParaRPr lang="en-US" sz="1600" b="1" dirty="0">
              <a:solidFill>
                <a:srgbClr val="790015">
                  <a:lumMod val="75000"/>
                </a:srgbClr>
              </a:solidFill>
              <a:latin typeface="Times" pitchFamily="18" charset="0"/>
            </a:endParaRPr>
          </a:p>
        </p:txBody>
      </p:sp>
      <p:sp>
        <p:nvSpPr>
          <p:cNvPr id="51" name="Rectangle 64"/>
          <p:cNvSpPr>
            <a:spLocks noChangeArrowheads="1"/>
          </p:cNvSpPr>
          <p:nvPr/>
        </p:nvSpPr>
        <p:spPr bwMode="auto">
          <a:xfrm>
            <a:off x="5594244" y="113805"/>
            <a:ext cx="5029200" cy="867930"/>
          </a:xfrm>
          <a:prstGeom prst="rect">
            <a:avLst/>
          </a:prstGeom>
          <a:noFill/>
          <a:ln w="12700">
            <a:noFill/>
            <a:miter lim="800000"/>
            <a:headEnd/>
            <a:tailEnd/>
          </a:ln>
          <a:effectLst/>
        </p:spPr>
        <p:txBody>
          <a:bodyPr wrap="square">
            <a:spAutoFit/>
          </a:bodyPr>
          <a:lstStyle/>
          <a:p>
            <a:pPr algn="ctr" eaLnBrk="0" fontAlgn="base" hangingPunct="0">
              <a:lnSpc>
                <a:spcPct val="90000"/>
              </a:lnSpc>
              <a:spcBef>
                <a:spcPct val="50000"/>
              </a:spcBef>
              <a:spcAft>
                <a:spcPct val="0"/>
              </a:spcAft>
            </a:pPr>
            <a:r>
              <a:rPr lang="en-US" sz="2400" b="1" dirty="0">
                <a:solidFill>
                  <a:srgbClr val="790015"/>
                </a:solidFill>
                <a:latin typeface="Times" pitchFamily="18" charset="0"/>
              </a:rPr>
              <a:t>Use Specific Tolerances as required </a:t>
            </a:r>
            <a:r>
              <a:rPr lang="en-US" sz="1600" b="1" dirty="0">
                <a:solidFill>
                  <a:srgbClr val="790015"/>
                </a:solidFill>
                <a:latin typeface="Times" pitchFamily="18" charset="0"/>
              </a:rPr>
              <a:t>but keep overall tolerance as loose as possible for function/aesthetic</a:t>
            </a:r>
            <a:endParaRPr lang="en-US" sz="2800" b="1" dirty="0">
              <a:solidFill>
                <a:srgbClr val="790015"/>
              </a:solidFill>
              <a:latin typeface="Times" pitchFamily="18" charset="0"/>
            </a:endParaRPr>
          </a:p>
        </p:txBody>
      </p:sp>
      <p:grpSp>
        <p:nvGrpSpPr>
          <p:cNvPr id="53" name="Group 52"/>
          <p:cNvGrpSpPr/>
          <p:nvPr/>
        </p:nvGrpSpPr>
        <p:grpSpPr>
          <a:xfrm>
            <a:off x="7268986" y="1261468"/>
            <a:ext cx="1159616" cy="457844"/>
            <a:chOff x="5745391" y="4419600"/>
            <a:chExt cx="1159616" cy="457844"/>
          </a:xfrm>
        </p:grpSpPr>
        <p:sp>
          <p:nvSpPr>
            <p:cNvPr id="54" name="Rectangle 57"/>
            <p:cNvSpPr>
              <a:spLocks noChangeArrowheads="1"/>
            </p:cNvSpPr>
            <p:nvPr/>
          </p:nvSpPr>
          <p:spPr bwMode="auto">
            <a:xfrm>
              <a:off x="6090360" y="4426038"/>
              <a:ext cx="814647" cy="451406"/>
            </a:xfrm>
            <a:prstGeom prst="rect">
              <a:avLst/>
            </a:prstGeom>
            <a:noFill/>
            <a:ln w="12700">
              <a:noFill/>
              <a:miter lim="800000"/>
              <a:headEnd/>
              <a:tailEnd/>
            </a:ln>
            <a:effectLst/>
          </p:spPr>
          <p:txBody>
            <a:bodyPr wrap="none">
              <a:spAutoFit/>
            </a:bodyPr>
            <a:lstStyle/>
            <a:p>
              <a:pPr eaLnBrk="0" fontAlgn="base" hangingPunct="0">
                <a:lnSpc>
                  <a:spcPts val="1400"/>
                </a:lnSpc>
                <a:spcBef>
                  <a:spcPct val="0"/>
                </a:spcBef>
                <a:spcAft>
                  <a:spcPct val="0"/>
                </a:spcAft>
              </a:pPr>
              <a:r>
                <a:rPr lang="en-US" sz="1600" b="1" dirty="0">
                  <a:solidFill>
                    <a:srgbClr val="790015"/>
                  </a:solidFill>
                  <a:latin typeface="Times" pitchFamily="18" charset="0"/>
                </a:rPr>
                <a:t>+ 0.000</a:t>
              </a:r>
            </a:p>
            <a:p>
              <a:pPr eaLnBrk="0" fontAlgn="base" hangingPunct="0">
                <a:lnSpc>
                  <a:spcPts val="1400"/>
                </a:lnSpc>
                <a:spcBef>
                  <a:spcPct val="0"/>
                </a:spcBef>
                <a:spcAft>
                  <a:spcPct val="0"/>
                </a:spcAft>
              </a:pPr>
              <a:r>
                <a:rPr lang="en-US" sz="1600" b="1" dirty="0">
                  <a:solidFill>
                    <a:srgbClr val="790015"/>
                  </a:solidFill>
                  <a:latin typeface="Times" pitchFamily="18" charset="0"/>
                </a:rPr>
                <a:t> - 0.125</a:t>
              </a:r>
            </a:p>
          </p:txBody>
        </p:sp>
        <p:sp>
          <p:nvSpPr>
            <p:cNvPr id="55" name="TextBox 54"/>
            <p:cNvSpPr txBox="1"/>
            <p:nvPr/>
          </p:nvSpPr>
          <p:spPr>
            <a:xfrm>
              <a:off x="5745391" y="4419600"/>
              <a:ext cx="579209" cy="400110"/>
            </a:xfrm>
            <a:prstGeom prst="rect">
              <a:avLst/>
            </a:prstGeom>
            <a:noFill/>
          </p:spPr>
          <p:txBody>
            <a:bodyPr wrap="square" rtlCol="0">
              <a:spAutoFit/>
            </a:bodyPr>
            <a:lstStyle/>
            <a:p>
              <a:pPr eaLnBrk="0" fontAlgn="base" hangingPunct="0">
                <a:spcBef>
                  <a:spcPct val="0"/>
                </a:spcBef>
                <a:spcAft>
                  <a:spcPct val="0"/>
                </a:spcAft>
              </a:pPr>
              <a:r>
                <a:rPr lang="en-US" sz="2000" b="1" dirty="0">
                  <a:solidFill>
                    <a:srgbClr val="790015">
                      <a:lumMod val="75000"/>
                    </a:srgbClr>
                  </a:solidFill>
                  <a:latin typeface="Times" pitchFamily="18" charset="0"/>
                </a:rPr>
                <a:t>10</a:t>
              </a:r>
            </a:p>
          </p:txBody>
        </p:sp>
      </p:grpSp>
      <p:grpSp>
        <p:nvGrpSpPr>
          <p:cNvPr id="56" name="Group 55"/>
          <p:cNvGrpSpPr/>
          <p:nvPr/>
        </p:nvGrpSpPr>
        <p:grpSpPr>
          <a:xfrm>
            <a:off x="1743833" y="1319087"/>
            <a:ext cx="1214118" cy="457844"/>
            <a:chOff x="5745391" y="4419600"/>
            <a:chExt cx="1214118" cy="457844"/>
          </a:xfrm>
        </p:grpSpPr>
        <p:sp>
          <p:nvSpPr>
            <p:cNvPr id="57" name="Rectangle 57"/>
            <p:cNvSpPr>
              <a:spLocks noChangeArrowheads="1"/>
            </p:cNvSpPr>
            <p:nvPr/>
          </p:nvSpPr>
          <p:spPr bwMode="auto">
            <a:xfrm>
              <a:off x="6090360" y="4426038"/>
              <a:ext cx="869149" cy="451406"/>
            </a:xfrm>
            <a:prstGeom prst="rect">
              <a:avLst/>
            </a:prstGeom>
            <a:noFill/>
            <a:ln w="12700">
              <a:noFill/>
              <a:miter lim="800000"/>
              <a:headEnd/>
              <a:tailEnd/>
            </a:ln>
            <a:effectLst/>
          </p:spPr>
          <p:txBody>
            <a:bodyPr wrap="none">
              <a:spAutoFit/>
            </a:bodyPr>
            <a:lstStyle/>
            <a:p>
              <a:pPr eaLnBrk="0" fontAlgn="base" hangingPunct="0">
                <a:lnSpc>
                  <a:spcPts val="1400"/>
                </a:lnSpc>
                <a:spcBef>
                  <a:spcPct val="0"/>
                </a:spcBef>
                <a:spcAft>
                  <a:spcPct val="0"/>
                </a:spcAft>
              </a:pPr>
              <a:r>
                <a:rPr lang="en-US" sz="1600" b="1" dirty="0">
                  <a:solidFill>
                    <a:srgbClr val="790015"/>
                  </a:solidFill>
                  <a:latin typeface="Times" pitchFamily="18" charset="0"/>
                </a:rPr>
                <a:t>+ 0.125</a:t>
              </a:r>
            </a:p>
            <a:p>
              <a:pPr eaLnBrk="0" fontAlgn="base" hangingPunct="0">
                <a:lnSpc>
                  <a:spcPts val="1400"/>
                </a:lnSpc>
                <a:spcBef>
                  <a:spcPct val="0"/>
                </a:spcBef>
                <a:spcAft>
                  <a:spcPct val="0"/>
                </a:spcAft>
              </a:pPr>
              <a:r>
                <a:rPr lang="en-US" sz="1600" b="1" dirty="0">
                  <a:solidFill>
                    <a:srgbClr val="790015"/>
                  </a:solidFill>
                  <a:latin typeface="Times" pitchFamily="18" charset="0"/>
                </a:rPr>
                <a:t> - 0.000 </a:t>
              </a:r>
            </a:p>
          </p:txBody>
        </p:sp>
        <p:sp>
          <p:nvSpPr>
            <p:cNvPr id="58" name="TextBox 57"/>
            <p:cNvSpPr txBox="1"/>
            <p:nvPr/>
          </p:nvSpPr>
          <p:spPr>
            <a:xfrm>
              <a:off x="5745391" y="4419600"/>
              <a:ext cx="579209" cy="400110"/>
            </a:xfrm>
            <a:prstGeom prst="rect">
              <a:avLst/>
            </a:prstGeom>
            <a:noFill/>
          </p:spPr>
          <p:txBody>
            <a:bodyPr wrap="square" rtlCol="0">
              <a:spAutoFit/>
            </a:bodyPr>
            <a:lstStyle/>
            <a:p>
              <a:pPr eaLnBrk="0" fontAlgn="base" hangingPunct="0">
                <a:spcBef>
                  <a:spcPct val="0"/>
                </a:spcBef>
                <a:spcAft>
                  <a:spcPct val="0"/>
                </a:spcAft>
              </a:pPr>
              <a:r>
                <a:rPr lang="en-US" sz="2000" b="1" dirty="0">
                  <a:solidFill>
                    <a:srgbClr val="790015">
                      <a:lumMod val="75000"/>
                    </a:srgbClr>
                  </a:solidFill>
                  <a:latin typeface="Times" pitchFamily="18" charset="0"/>
                </a:rPr>
                <a:t>10</a:t>
              </a:r>
            </a:p>
          </p:txBody>
        </p:sp>
      </p:grpSp>
      <p:grpSp>
        <p:nvGrpSpPr>
          <p:cNvPr id="59" name="Group 58"/>
          <p:cNvGrpSpPr/>
          <p:nvPr/>
        </p:nvGrpSpPr>
        <p:grpSpPr>
          <a:xfrm>
            <a:off x="3569175" y="2963789"/>
            <a:ext cx="1214118" cy="457844"/>
            <a:chOff x="5745391" y="4419600"/>
            <a:chExt cx="1214118" cy="457844"/>
          </a:xfrm>
        </p:grpSpPr>
        <p:sp>
          <p:nvSpPr>
            <p:cNvPr id="60" name="Rectangle 57"/>
            <p:cNvSpPr>
              <a:spLocks noChangeArrowheads="1"/>
            </p:cNvSpPr>
            <p:nvPr/>
          </p:nvSpPr>
          <p:spPr bwMode="auto">
            <a:xfrm>
              <a:off x="6090360" y="4426038"/>
              <a:ext cx="869149" cy="451406"/>
            </a:xfrm>
            <a:prstGeom prst="rect">
              <a:avLst/>
            </a:prstGeom>
            <a:noFill/>
            <a:ln w="12700">
              <a:noFill/>
              <a:miter lim="800000"/>
              <a:headEnd/>
              <a:tailEnd/>
            </a:ln>
            <a:effectLst/>
          </p:spPr>
          <p:txBody>
            <a:bodyPr wrap="none">
              <a:spAutoFit/>
            </a:bodyPr>
            <a:lstStyle/>
            <a:p>
              <a:pPr eaLnBrk="0" fontAlgn="base" hangingPunct="0">
                <a:lnSpc>
                  <a:spcPts val="1400"/>
                </a:lnSpc>
                <a:spcBef>
                  <a:spcPct val="0"/>
                </a:spcBef>
                <a:spcAft>
                  <a:spcPct val="0"/>
                </a:spcAft>
              </a:pPr>
              <a:r>
                <a:rPr lang="en-US" sz="1600" b="1" dirty="0">
                  <a:solidFill>
                    <a:srgbClr val="790015"/>
                  </a:solidFill>
                  <a:latin typeface="Times" pitchFamily="18" charset="0"/>
                </a:rPr>
                <a:t>+ 0.125</a:t>
              </a:r>
            </a:p>
            <a:p>
              <a:pPr eaLnBrk="0" fontAlgn="base" hangingPunct="0">
                <a:lnSpc>
                  <a:spcPts val="1400"/>
                </a:lnSpc>
                <a:spcBef>
                  <a:spcPct val="0"/>
                </a:spcBef>
                <a:spcAft>
                  <a:spcPct val="0"/>
                </a:spcAft>
              </a:pPr>
              <a:r>
                <a:rPr lang="en-US" sz="1600" b="1" dirty="0">
                  <a:solidFill>
                    <a:srgbClr val="790015"/>
                  </a:solidFill>
                  <a:latin typeface="Times" pitchFamily="18" charset="0"/>
                </a:rPr>
                <a:t> - 0.000 </a:t>
              </a:r>
            </a:p>
          </p:txBody>
        </p:sp>
        <p:sp>
          <p:nvSpPr>
            <p:cNvPr id="61" name="TextBox 60"/>
            <p:cNvSpPr txBox="1"/>
            <p:nvPr/>
          </p:nvSpPr>
          <p:spPr>
            <a:xfrm>
              <a:off x="5745391" y="4419600"/>
              <a:ext cx="579209" cy="400110"/>
            </a:xfrm>
            <a:prstGeom prst="rect">
              <a:avLst/>
            </a:prstGeom>
            <a:noFill/>
          </p:spPr>
          <p:txBody>
            <a:bodyPr wrap="square" rtlCol="0">
              <a:spAutoFit/>
            </a:bodyPr>
            <a:lstStyle/>
            <a:p>
              <a:pPr eaLnBrk="0" fontAlgn="base" hangingPunct="0">
                <a:spcBef>
                  <a:spcPct val="0"/>
                </a:spcBef>
                <a:spcAft>
                  <a:spcPct val="0"/>
                </a:spcAft>
              </a:pPr>
              <a:r>
                <a:rPr lang="en-US" sz="2000" b="1" dirty="0">
                  <a:solidFill>
                    <a:srgbClr val="790015">
                      <a:lumMod val="75000"/>
                    </a:srgbClr>
                  </a:solidFill>
                  <a:latin typeface="Times" pitchFamily="18" charset="0"/>
                </a:rPr>
                <a:t>10</a:t>
              </a:r>
            </a:p>
          </p:txBody>
        </p:sp>
      </p:grpSp>
      <p:grpSp>
        <p:nvGrpSpPr>
          <p:cNvPr id="62" name="Group 61"/>
          <p:cNvGrpSpPr/>
          <p:nvPr/>
        </p:nvGrpSpPr>
        <p:grpSpPr>
          <a:xfrm>
            <a:off x="3368041" y="6248400"/>
            <a:ext cx="1159616" cy="457844"/>
            <a:chOff x="5745391" y="4419600"/>
            <a:chExt cx="1159616" cy="457844"/>
          </a:xfrm>
        </p:grpSpPr>
        <p:sp>
          <p:nvSpPr>
            <p:cNvPr id="63" name="Rectangle 57"/>
            <p:cNvSpPr>
              <a:spLocks noChangeArrowheads="1"/>
            </p:cNvSpPr>
            <p:nvPr/>
          </p:nvSpPr>
          <p:spPr bwMode="auto">
            <a:xfrm>
              <a:off x="6090360" y="4426038"/>
              <a:ext cx="814647" cy="451406"/>
            </a:xfrm>
            <a:prstGeom prst="rect">
              <a:avLst/>
            </a:prstGeom>
            <a:noFill/>
            <a:ln w="12700">
              <a:noFill/>
              <a:miter lim="800000"/>
              <a:headEnd/>
              <a:tailEnd/>
            </a:ln>
            <a:effectLst/>
          </p:spPr>
          <p:txBody>
            <a:bodyPr wrap="none">
              <a:spAutoFit/>
            </a:bodyPr>
            <a:lstStyle/>
            <a:p>
              <a:pPr eaLnBrk="0" fontAlgn="base" hangingPunct="0">
                <a:lnSpc>
                  <a:spcPts val="1400"/>
                </a:lnSpc>
                <a:spcBef>
                  <a:spcPct val="0"/>
                </a:spcBef>
                <a:spcAft>
                  <a:spcPct val="0"/>
                </a:spcAft>
              </a:pPr>
              <a:r>
                <a:rPr lang="en-US" sz="1600" b="1" dirty="0">
                  <a:solidFill>
                    <a:srgbClr val="790015"/>
                  </a:solidFill>
                  <a:latin typeface="Times" pitchFamily="18" charset="0"/>
                </a:rPr>
                <a:t>+ 0.000</a:t>
              </a:r>
            </a:p>
            <a:p>
              <a:pPr eaLnBrk="0" fontAlgn="base" hangingPunct="0">
                <a:lnSpc>
                  <a:spcPts val="1400"/>
                </a:lnSpc>
                <a:spcBef>
                  <a:spcPct val="0"/>
                </a:spcBef>
                <a:spcAft>
                  <a:spcPct val="0"/>
                </a:spcAft>
              </a:pPr>
              <a:r>
                <a:rPr lang="en-US" sz="1600" b="1" dirty="0">
                  <a:solidFill>
                    <a:srgbClr val="790015"/>
                  </a:solidFill>
                  <a:latin typeface="Times" pitchFamily="18" charset="0"/>
                </a:rPr>
                <a:t> - 0.125</a:t>
              </a:r>
            </a:p>
          </p:txBody>
        </p:sp>
        <p:sp>
          <p:nvSpPr>
            <p:cNvPr id="64" name="TextBox 63"/>
            <p:cNvSpPr txBox="1"/>
            <p:nvPr/>
          </p:nvSpPr>
          <p:spPr>
            <a:xfrm>
              <a:off x="5745391" y="4419600"/>
              <a:ext cx="579209" cy="400110"/>
            </a:xfrm>
            <a:prstGeom prst="rect">
              <a:avLst/>
            </a:prstGeom>
            <a:noFill/>
          </p:spPr>
          <p:txBody>
            <a:bodyPr wrap="square" rtlCol="0">
              <a:spAutoFit/>
            </a:bodyPr>
            <a:lstStyle/>
            <a:p>
              <a:pPr eaLnBrk="0" fontAlgn="base" hangingPunct="0">
                <a:spcBef>
                  <a:spcPct val="0"/>
                </a:spcBef>
                <a:spcAft>
                  <a:spcPct val="0"/>
                </a:spcAft>
              </a:pPr>
              <a:r>
                <a:rPr lang="en-US" sz="2000" b="1" dirty="0">
                  <a:solidFill>
                    <a:srgbClr val="790015">
                      <a:lumMod val="75000"/>
                    </a:srgbClr>
                  </a:solidFill>
                  <a:latin typeface="Times" pitchFamily="18" charset="0"/>
                </a:rPr>
                <a:t>10</a:t>
              </a:r>
            </a:p>
          </p:txBody>
        </p:sp>
      </p:grpSp>
    </p:spTree>
    <p:extLst>
      <p:ext uri="{BB962C8B-B14F-4D97-AF65-F5344CB8AC3E}">
        <p14:creationId xmlns:p14="http://schemas.microsoft.com/office/powerpoint/2010/main" val="3801962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769129" y="-26614"/>
            <a:ext cx="8173290" cy="525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75" tIns="44937" rIns="89875" bIns="44937">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0"/>
              </a:spcBef>
              <a:spcAft>
                <a:spcPct val="0"/>
              </a:spcAft>
            </a:pPr>
            <a:endParaRPr lang="en-US" altLang="en-US" sz="1412" b="0" dirty="0">
              <a:solidFill>
                <a:srgbClr val="000000"/>
              </a:solidFill>
            </a:endParaRPr>
          </a:p>
          <a:p>
            <a:pPr eaLnBrk="0" fontAlgn="base" hangingPunct="0">
              <a:spcBef>
                <a:spcPct val="0"/>
              </a:spcBef>
              <a:spcAft>
                <a:spcPct val="0"/>
              </a:spcAft>
            </a:pPr>
            <a:r>
              <a:rPr lang="en-US" altLang="en-US" sz="1412" b="0" dirty="0">
                <a:solidFill>
                  <a:srgbClr val="000000"/>
                </a:solidFill>
              </a:rPr>
              <a:t> </a:t>
            </a:r>
            <a:r>
              <a:rPr lang="en-US" altLang="en-US" sz="1412" dirty="0">
                <a:solidFill>
                  <a:srgbClr val="000000"/>
                </a:solidFill>
              </a:rPr>
              <a:t>Lecture Class Assignment XXX</a:t>
            </a:r>
            <a:r>
              <a:rPr lang="en-US" altLang="en-US" sz="1412" b="0" dirty="0">
                <a:solidFill>
                  <a:srgbClr val="000000"/>
                </a:solidFill>
              </a:rPr>
              <a:t>- Worst Case Tolerance  - Block and Carrier </a:t>
            </a:r>
          </a:p>
        </p:txBody>
      </p:sp>
      <p:sp>
        <p:nvSpPr>
          <p:cNvPr id="5123" name="Rectangle 44"/>
          <p:cNvSpPr>
            <a:spLocks noChangeArrowheads="1"/>
          </p:cNvSpPr>
          <p:nvPr/>
        </p:nvSpPr>
        <p:spPr bwMode="auto">
          <a:xfrm>
            <a:off x="2767853" y="986118"/>
            <a:ext cx="681642" cy="308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75" tIns="44937" rIns="89875" bIns="44937">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0"/>
              </a:spcBef>
              <a:spcAft>
                <a:spcPct val="0"/>
              </a:spcAft>
            </a:pPr>
            <a:r>
              <a:rPr lang="en-US" altLang="en-US" sz="1412" b="0">
                <a:solidFill>
                  <a:srgbClr val="000000"/>
                </a:solidFill>
              </a:rPr>
              <a:t>Blocks</a:t>
            </a:r>
          </a:p>
        </p:txBody>
      </p:sp>
      <p:sp>
        <p:nvSpPr>
          <p:cNvPr id="5124" name="Rectangle 45"/>
          <p:cNvSpPr>
            <a:spLocks noChangeArrowheads="1"/>
          </p:cNvSpPr>
          <p:nvPr/>
        </p:nvSpPr>
        <p:spPr bwMode="auto">
          <a:xfrm>
            <a:off x="2693614" y="2662799"/>
            <a:ext cx="694466" cy="308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75" tIns="44937" rIns="89875" bIns="44937">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0"/>
              </a:spcBef>
              <a:spcAft>
                <a:spcPct val="0"/>
              </a:spcAft>
            </a:pPr>
            <a:r>
              <a:rPr lang="en-US" altLang="en-US" sz="1412" b="0">
                <a:solidFill>
                  <a:srgbClr val="000000"/>
                </a:solidFill>
              </a:rPr>
              <a:t>Carrier</a:t>
            </a:r>
          </a:p>
        </p:txBody>
      </p:sp>
      <p:sp>
        <p:nvSpPr>
          <p:cNvPr id="5125" name="Rectangle 47"/>
          <p:cNvSpPr>
            <a:spLocks noChangeArrowheads="1"/>
          </p:cNvSpPr>
          <p:nvPr/>
        </p:nvSpPr>
        <p:spPr bwMode="auto">
          <a:xfrm>
            <a:off x="2335458" y="5898036"/>
            <a:ext cx="7443507" cy="95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875" tIns="44937" rIns="89875" bIns="44937">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0"/>
              </a:spcBef>
              <a:spcAft>
                <a:spcPct val="0"/>
              </a:spcAft>
            </a:pPr>
            <a:r>
              <a:rPr lang="en-US" altLang="en-US" sz="1412" b="0" dirty="0">
                <a:solidFill>
                  <a:srgbClr val="000000"/>
                </a:solidFill>
              </a:rPr>
              <a:t>1.  What is the clearance between the between the blocks and the carrier _______</a:t>
            </a:r>
            <a:r>
              <a:rPr lang="en-US" altLang="en-US" sz="1412" b="0" dirty="0">
                <a:solidFill>
                  <a:srgbClr val="790015"/>
                </a:solidFill>
              </a:rPr>
              <a:t>1.2_</a:t>
            </a:r>
            <a:r>
              <a:rPr lang="en-US" altLang="en-US" sz="1412" b="0" dirty="0">
                <a:solidFill>
                  <a:srgbClr val="000000"/>
                </a:solidFill>
              </a:rPr>
              <a:t>____</a:t>
            </a:r>
          </a:p>
          <a:p>
            <a:pPr eaLnBrk="0" fontAlgn="base" hangingPunct="0">
              <a:spcBef>
                <a:spcPct val="0"/>
              </a:spcBef>
              <a:spcAft>
                <a:spcPct val="0"/>
              </a:spcAft>
            </a:pPr>
            <a:endParaRPr lang="en-US" altLang="en-US" sz="1412" b="0" dirty="0">
              <a:solidFill>
                <a:srgbClr val="000000"/>
              </a:solidFill>
            </a:endParaRPr>
          </a:p>
          <a:p>
            <a:pPr eaLnBrk="0" fontAlgn="base" hangingPunct="0">
              <a:spcBef>
                <a:spcPct val="0"/>
              </a:spcBef>
              <a:spcAft>
                <a:spcPct val="0"/>
              </a:spcAft>
            </a:pPr>
            <a:r>
              <a:rPr lang="en-US" altLang="en-US" sz="1412" b="0" dirty="0">
                <a:solidFill>
                  <a:srgbClr val="000000"/>
                </a:solidFill>
              </a:rPr>
              <a:t>2. What is the allowance between the blocks and the carrier ______</a:t>
            </a:r>
            <a:r>
              <a:rPr lang="en-US" altLang="en-US" sz="1412" b="0" dirty="0">
                <a:solidFill>
                  <a:srgbClr val="790015"/>
                </a:solidFill>
              </a:rPr>
              <a:t>0</a:t>
            </a:r>
            <a:r>
              <a:rPr lang="en-US" altLang="en-US" sz="1412" b="0" dirty="0">
                <a:solidFill>
                  <a:srgbClr val="000000"/>
                </a:solidFill>
              </a:rPr>
              <a:t>_____</a:t>
            </a:r>
          </a:p>
          <a:p>
            <a:pPr eaLnBrk="0" fontAlgn="base" hangingPunct="0">
              <a:spcBef>
                <a:spcPct val="0"/>
              </a:spcBef>
              <a:spcAft>
                <a:spcPct val="0"/>
              </a:spcAft>
            </a:pPr>
            <a:endParaRPr lang="en-US" altLang="en-US" sz="1412" b="0" dirty="0">
              <a:solidFill>
                <a:srgbClr val="000000"/>
              </a:solidFill>
            </a:endParaRPr>
          </a:p>
        </p:txBody>
      </p:sp>
      <p:grpSp>
        <p:nvGrpSpPr>
          <p:cNvPr id="5126" name="Group 48"/>
          <p:cNvGrpSpPr>
            <a:grpSpLocks/>
          </p:cNvGrpSpPr>
          <p:nvPr/>
        </p:nvGrpSpPr>
        <p:grpSpPr bwMode="auto">
          <a:xfrm>
            <a:off x="2619377" y="986118"/>
            <a:ext cx="4216213" cy="3291172"/>
            <a:chOff x="624" y="384"/>
            <a:chExt cx="3120" cy="2458"/>
          </a:xfrm>
        </p:grpSpPr>
        <p:sp>
          <p:nvSpPr>
            <p:cNvPr id="5131" name="Freeform 49"/>
            <p:cNvSpPr>
              <a:spLocks/>
            </p:cNvSpPr>
            <p:nvPr/>
          </p:nvSpPr>
          <p:spPr bwMode="auto">
            <a:xfrm>
              <a:off x="1446" y="1395"/>
              <a:ext cx="1417" cy="855"/>
            </a:xfrm>
            <a:custGeom>
              <a:avLst/>
              <a:gdLst>
                <a:gd name="T0" fmla="*/ 0 w 1464"/>
                <a:gd name="T1" fmla="*/ 9506 h 672"/>
                <a:gd name="T2" fmla="*/ 0 w 1464"/>
                <a:gd name="T3" fmla="*/ 8984 h 672"/>
                <a:gd name="T4" fmla="*/ 0 w 1464"/>
                <a:gd name="T5" fmla="*/ 0 h 672"/>
                <a:gd name="T6" fmla="*/ 151 w 1464"/>
                <a:gd name="T7" fmla="*/ 0 h 672"/>
                <a:gd name="T8" fmla="*/ 151 w 1464"/>
                <a:gd name="T9" fmla="*/ 4934 h 672"/>
                <a:gd name="T10" fmla="*/ 889 w 1464"/>
                <a:gd name="T11" fmla="*/ 4934 h 672"/>
                <a:gd name="T12" fmla="*/ 889 w 1464"/>
                <a:gd name="T13" fmla="*/ 0 h 672"/>
                <a:gd name="T14" fmla="*/ 1023 w 1464"/>
                <a:gd name="T15" fmla="*/ 0 h 672"/>
                <a:gd name="T16" fmla="*/ 1023 w 1464"/>
                <a:gd name="T17" fmla="*/ 9506 h 672"/>
                <a:gd name="T18" fmla="*/ 0 w 1464"/>
                <a:gd name="T19" fmla="*/ 9506 h 6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64"/>
                <a:gd name="T31" fmla="*/ 0 h 672"/>
                <a:gd name="T32" fmla="*/ 1464 w 1464"/>
                <a:gd name="T33" fmla="*/ 672 h 6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64" h="672">
                  <a:moveTo>
                    <a:pt x="0" y="672"/>
                  </a:moveTo>
                  <a:cubicBezTo>
                    <a:pt x="0" y="660"/>
                    <a:pt x="0" y="647"/>
                    <a:pt x="0" y="635"/>
                  </a:cubicBezTo>
                  <a:lnTo>
                    <a:pt x="0" y="0"/>
                  </a:lnTo>
                  <a:lnTo>
                    <a:pt x="216" y="0"/>
                  </a:lnTo>
                  <a:lnTo>
                    <a:pt x="216" y="348"/>
                  </a:lnTo>
                  <a:lnTo>
                    <a:pt x="1272" y="348"/>
                  </a:lnTo>
                  <a:lnTo>
                    <a:pt x="1272" y="0"/>
                  </a:lnTo>
                  <a:lnTo>
                    <a:pt x="1464" y="0"/>
                  </a:lnTo>
                  <a:lnTo>
                    <a:pt x="1464" y="672"/>
                  </a:lnTo>
                  <a:lnTo>
                    <a:pt x="0" y="672"/>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32" name="Freeform 50"/>
            <p:cNvSpPr>
              <a:spLocks/>
            </p:cNvSpPr>
            <p:nvPr/>
          </p:nvSpPr>
          <p:spPr bwMode="auto">
            <a:xfrm>
              <a:off x="1470" y="384"/>
              <a:ext cx="500" cy="475"/>
            </a:xfrm>
            <a:custGeom>
              <a:avLst/>
              <a:gdLst>
                <a:gd name="T0" fmla="*/ 0 w 288"/>
                <a:gd name="T1" fmla="*/ 437849 h 240"/>
                <a:gd name="T2" fmla="*/ 124361 w 288"/>
                <a:gd name="T3" fmla="*/ 437849 h 240"/>
                <a:gd name="T4" fmla="*/ 124361 w 288"/>
                <a:gd name="T5" fmla="*/ 0 h 240"/>
                <a:gd name="T6" fmla="*/ 0 w 288"/>
                <a:gd name="T7" fmla="*/ 0 h 240"/>
                <a:gd name="T8" fmla="*/ 0 w 288"/>
                <a:gd name="T9" fmla="*/ 437849 h 240"/>
                <a:gd name="T10" fmla="*/ 0 60000 65536"/>
                <a:gd name="T11" fmla="*/ 0 60000 65536"/>
                <a:gd name="T12" fmla="*/ 0 60000 65536"/>
                <a:gd name="T13" fmla="*/ 0 60000 65536"/>
                <a:gd name="T14" fmla="*/ 0 60000 65536"/>
                <a:gd name="T15" fmla="*/ 0 w 288"/>
                <a:gd name="T16" fmla="*/ 0 h 240"/>
                <a:gd name="T17" fmla="*/ 288 w 288"/>
                <a:gd name="T18" fmla="*/ 240 h 240"/>
              </a:gdLst>
              <a:ahLst/>
              <a:cxnLst>
                <a:cxn ang="T10">
                  <a:pos x="T0" y="T1"/>
                </a:cxn>
                <a:cxn ang="T11">
                  <a:pos x="T2" y="T3"/>
                </a:cxn>
                <a:cxn ang="T12">
                  <a:pos x="T4" y="T5"/>
                </a:cxn>
                <a:cxn ang="T13">
                  <a:pos x="T6" y="T7"/>
                </a:cxn>
                <a:cxn ang="T14">
                  <a:pos x="T8" y="T9"/>
                </a:cxn>
              </a:cxnLst>
              <a:rect l="T15" t="T16" r="T17" b="T18"/>
              <a:pathLst>
                <a:path w="288" h="240">
                  <a:moveTo>
                    <a:pt x="0" y="240"/>
                  </a:moveTo>
                  <a:lnTo>
                    <a:pt x="288" y="240"/>
                  </a:lnTo>
                  <a:lnTo>
                    <a:pt x="288" y="0"/>
                  </a:lnTo>
                  <a:lnTo>
                    <a:pt x="0" y="0"/>
                  </a:lnTo>
                  <a:lnTo>
                    <a:pt x="0" y="24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33" name="Freeform 51"/>
            <p:cNvSpPr>
              <a:spLocks/>
            </p:cNvSpPr>
            <p:nvPr/>
          </p:nvSpPr>
          <p:spPr bwMode="auto">
            <a:xfrm>
              <a:off x="2350" y="384"/>
              <a:ext cx="501" cy="475"/>
            </a:xfrm>
            <a:custGeom>
              <a:avLst/>
              <a:gdLst>
                <a:gd name="T0" fmla="*/ 0 w 288"/>
                <a:gd name="T1" fmla="*/ 437849 h 240"/>
                <a:gd name="T2" fmla="*/ 127216 w 288"/>
                <a:gd name="T3" fmla="*/ 437849 h 240"/>
                <a:gd name="T4" fmla="*/ 127216 w 288"/>
                <a:gd name="T5" fmla="*/ 0 h 240"/>
                <a:gd name="T6" fmla="*/ 0 w 288"/>
                <a:gd name="T7" fmla="*/ 0 h 240"/>
                <a:gd name="T8" fmla="*/ 0 w 288"/>
                <a:gd name="T9" fmla="*/ 437849 h 240"/>
                <a:gd name="T10" fmla="*/ 0 60000 65536"/>
                <a:gd name="T11" fmla="*/ 0 60000 65536"/>
                <a:gd name="T12" fmla="*/ 0 60000 65536"/>
                <a:gd name="T13" fmla="*/ 0 60000 65536"/>
                <a:gd name="T14" fmla="*/ 0 60000 65536"/>
                <a:gd name="T15" fmla="*/ 0 w 288"/>
                <a:gd name="T16" fmla="*/ 0 h 240"/>
                <a:gd name="T17" fmla="*/ 288 w 288"/>
                <a:gd name="T18" fmla="*/ 240 h 240"/>
              </a:gdLst>
              <a:ahLst/>
              <a:cxnLst>
                <a:cxn ang="T10">
                  <a:pos x="T0" y="T1"/>
                </a:cxn>
                <a:cxn ang="T11">
                  <a:pos x="T2" y="T3"/>
                </a:cxn>
                <a:cxn ang="T12">
                  <a:pos x="T4" y="T5"/>
                </a:cxn>
                <a:cxn ang="T13">
                  <a:pos x="T6" y="T7"/>
                </a:cxn>
                <a:cxn ang="T14">
                  <a:pos x="T8" y="T9"/>
                </a:cxn>
              </a:cxnLst>
              <a:rect l="T15" t="T16" r="T17" b="T18"/>
              <a:pathLst>
                <a:path w="288" h="240">
                  <a:moveTo>
                    <a:pt x="0" y="240"/>
                  </a:moveTo>
                  <a:lnTo>
                    <a:pt x="288" y="240"/>
                  </a:lnTo>
                  <a:lnTo>
                    <a:pt x="288" y="0"/>
                  </a:lnTo>
                  <a:lnTo>
                    <a:pt x="0" y="0"/>
                  </a:lnTo>
                  <a:lnTo>
                    <a:pt x="0" y="24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34" name="Line 52"/>
            <p:cNvSpPr>
              <a:spLocks noChangeShapeType="1"/>
            </p:cNvSpPr>
            <p:nvPr/>
          </p:nvSpPr>
          <p:spPr bwMode="auto">
            <a:xfrm>
              <a:off x="1658" y="1864"/>
              <a:ext cx="0" cy="79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35" name="Line 53"/>
            <p:cNvSpPr>
              <a:spLocks noChangeShapeType="1"/>
            </p:cNvSpPr>
            <p:nvPr/>
          </p:nvSpPr>
          <p:spPr bwMode="auto">
            <a:xfrm>
              <a:off x="2680" y="1873"/>
              <a:ext cx="0" cy="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36" name="Line 54"/>
            <p:cNvSpPr>
              <a:spLocks noChangeShapeType="1"/>
            </p:cNvSpPr>
            <p:nvPr/>
          </p:nvSpPr>
          <p:spPr bwMode="auto">
            <a:xfrm>
              <a:off x="1672" y="2622"/>
              <a:ext cx="1017"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37" name="Line 55"/>
            <p:cNvSpPr>
              <a:spLocks noChangeShapeType="1"/>
            </p:cNvSpPr>
            <p:nvPr/>
          </p:nvSpPr>
          <p:spPr bwMode="auto">
            <a:xfrm>
              <a:off x="2689" y="2622"/>
              <a:ext cx="3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38" name="Line 56"/>
            <p:cNvSpPr>
              <a:spLocks noChangeShapeType="1"/>
            </p:cNvSpPr>
            <p:nvPr/>
          </p:nvSpPr>
          <p:spPr bwMode="auto">
            <a:xfrm>
              <a:off x="1463" y="880"/>
              <a:ext cx="0" cy="19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39" name="Line 57"/>
            <p:cNvSpPr>
              <a:spLocks noChangeShapeType="1"/>
            </p:cNvSpPr>
            <p:nvPr/>
          </p:nvSpPr>
          <p:spPr bwMode="auto">
            <a:xfrm>
              <a:off x="1973" y="889"/>
              <a:ext cx="0" cy="18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40" name="Line 58"/>
            <p:cNvSpPr>
              <a:spLocks noChangeShapeType="1"/>
            </p:cNvSpPr>
            <p:nvPr/>
          </p:nvSpPr>
          <p:spPr bwMode="auto">
            <a:xfrm>
              <a:off x="1484" y="1034"/>
              <a:ext cx="489"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41" name="Line 59"/>
            <p:cNvSpPr>
              <a:spLocks noChangeShapeType="1"/>
            </p:cNvSpPr>
            <p:nvPr/>
          </p:nvSpPr>
          <p:spPr bwMode="auto">
            <a:xfrm>
              <a:off x="1129" y="1034"/>
              <a:ext cx="33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42" name="Text Box 60"/>
            <p:cNvSpPr txBox="1">
              <a:spLocks noChangeArrowheads="1"/>
            </p:cNvSpPr>
            <p:nvPr/>
          </p:nvSpPr>
          <p:spPr bwMode="auto">
            <a:xfrm>
              <a:off x="624" y="947"/>
              <a:ext cx="6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50000"/>
                </a:spcBef>
                <a:spcAft>
                  <a:spcPct val="0"/>
                </a:spcAft>
              </a:pPr>
              <a:r>
                <a:rPr lang="en-US" altLang="en-US" sz="1412">
                  <a:solidFill>
                    <a:srgbClr val="000000"/>
                  </a:solidFill>
                  <a:latin typeface="Symbol" panose="05050102010706020507" pitchFamily="18" charset="2"/>
                </a:rPr>
                <a:t>2</a:t>
              </a:r>
              <a:r>
                <a:rPr lang="en-US" altLang="en-US" sz="1412">
                  <a:solidFill>
                    <a:srgbClr val="000000"/>
                  </a:solidFill>
                </a:rPr>
                <a:t>  </a:t>
              </a:r>
            </a:p>
          </p:txBody>
        </p:sp>
        <p:sp>
          <p:nvSpPr>
            <p:cNvPr id="5143" name="Text Box 61"/>
            <p:cNvSpPr txBox="1">
              <a:spLocks noChangeArrowheads="1"/>
            </p:cNvSpPr>
            <p:nvPr/>
          </p:nvSpPr>
          <p:spPr bwMode="auto">
            <a:xfrm>
              <a:off x="732" y="882"/>
              <a:ext cx="415"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0"/>
                </a:spcBef>
                <a:spcAft>
                  <a:spcPct val="0"/>
                </a:spcAft>
              </a:pPr>
              <a:r>
                <a:rPr lang="en-US" altLang="en-US" sz="1412">
                  <a:solidFill>
                    <a:srgbClr val="000000"/>
                  </a:solidFill>
                  <a:latin typeface="Symbol" panose="05050102010706020507" pitchFamily="18" charset="2"/>
                </a:rPr>
                <a:t>+ </a:t>
              </a:r>
              <a:r>
                <a:rPr lang="en-US" altLang="en-US" sz="1412">
                  <a:solidFill>
                    <a:srgbClr val="000000"/>
                  </a:solidFill>
                  <a:latin typeface="Times New Roman" panose="02020603050405020304" pitchFamily="18" charset="0"/>
                </a:rPr>
                <a:t>0.2</a:t>
              </a:r>
            </a:p>
            <a:p>
              <a:pPr eaLnBrk="0" fontAlgn="base" hangingPunct="0">
                <a:spcBef>
                  <a:spcPct val="0"/>
                </a:spcBef>
                <a:spcAft>
                  <a:spcPct val="0"/>
                </a:spcAft>
              </a:pPr>
              <a:r>
                <a:rPr lang="en-US" altLang="en-US" sz="1412">
                  <a:solidFill>
                    <a:srgbClr val="000000"/>
                  </a:solidFill>
                  <a:latin typeface="Symbol" panose="05050102010706020507" pitchFamily="18" charset="2"/>
                </a:rPr>
                <a:t>- </a:t>
              </a:r>
              <a:r>
                <a:rPr lang="en-US" altLang="en-US" sz="1412">
                  <a:solidFill>
                    <a:srgbClr val="000000"/>
                  </a:solidFill>
                  <a:latin typeface="Times New Roman" panose="02020603050405020304" pitchFamily="18" charset="0"/>
                </a:rPr>
                <a:t>0.2</a:t>
              </a:r>
              <a:r>
                <a:rPr lang="en-US" altLang="en-US" sz="1412">
                  <a:solidFill>
                    <a:srgbClr val="000000"/>
                  </a:solidFill>
                </a:rPr>
                <a:t>  </a:t>
              </a:r>
            </a:p>
          </p:txBody>
        </p:sp>
        <p:sp>
          <p:nvSpPr>
            <p:cNvPr id="5144" name="Text Box 62"/>
            <p:cNvSpPr txBox="1">
              <a:spLocks noChangeArrowheads="1"/>
            </p:cNvSpPr>
            <p:nvPr/>
          </p:nvSpPr>
          <p:spPr bwMode="auto">
            <a:xfrm>
              <a:off x="3065" y="2514"/>
              <a:ext cx="6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50000"/>
                </a:spcBef>
                <a:spcAft>
                  <a:spcPct val="0"/>
                </a:spcAft>
              </a:pPr>
              <a:r>
                <a:rPr lang="en-US" altLang="en-US" sz="1412">
                  <a:solidFill>
                    <a:srgbClr val="000000"/>
                  </a:solidFill>
                  <a:latin typeface="Symbol" panose="05050102010706020507" pitchFamily="18" charset="2"/>
                </a:rPr>
                <a:t>4</a:t>
              </a:r>
              <a:endParaRPr lang="en-US" altLang="en-US" sz="1412">
                <a:solidFill>
                  <a:srgbClr val="000000"/>
                </a:solidFill>
              </a:endParaRPr>
            </a:p>
          </p:txBody>
        </p:sp>
        <p:sp>
          <p:nvSpPr>
            <p:cNvPr id="5145" name="Freeform 63"/>
            <p:cNvSpPr>
              <a:spLocks/>
            </p:cNvSpPr>
            <p:nvPr/>
          </p:nvSpPr>
          <p:spPr bwMode="auto">
            <a:xfrm>
              <a:off x="1667" y="1353"/>
              <a:ext cx="500" cy="475"/>
            </a:xfrm>
            <a:custGeom>
              <a:avLst/>
              <a:gdLst>
                <a:gd name="T0" fmla="*/ 0 w 288"/>
                <a:gd name="T1" fmla="*/ 437849 h 240"/>
                <a:gd name="T2" fmla="*/ 124361 w 288"/>
                <a:gd name="T3" fmla="*/ 437849 h 240"/>
                <a:gd name="T4" fmla="*/ 124361 w 288"/>
                <a:gd name="T5" fmla="*/ 0 h 240"/>
                <a:gd name="T6" fmla="*/ 0 w 288"/>
                <a:gd name="T7" fmla="*/ 0 h 240"/>
                <a:gd name="T8" fmla="*/ 0 w 288"/>
                <a:gd name="T9" fmla="*/ 437849 h 240"/>
                <a:gd name="T10" fmla="*/ 0 60000 65536"/>
                <a:gd name="T11" fmla="*/ 0 60000 65536"/>
                <a:gd name="T12" fmla="*/ 0 60000 65536"/>
                <a:gd name="T13" fmla="*/ 0 60000 65536"/>
                <a:gd name="T14" fmla="*/ 0 60000 65536"/>
                <a:gd name="T15" fmla="*/ 0 w 288"/>
                <a:gd name="T16" fmla="*/ 0 h 240"/>
                <a:gd name="T17" fmla="*/ 288 w 288"/>
                <a:gd name="T18" fmla="*/ 240 h 240"/>
              </a:gdLst>
              <a:ahLst/>
              <a:cxnLst>
                <a:cxn ang="T10">
                  <a:pos x="T0" y="T1"/>
                </a:cxn>
                <a:cxn ang="T11">
                  <a:pos x="T2" y="T3"/>
                </a:cxn>
                <a:cxn ang="T12">
                  <a:pos x="T4" y="T5"/>
                </a:cxn>
                <a:cxn ang="T13">
                  <a:pos x="T6" y="T7"/>
                </a:cxn>
                <a:cxn ang="T14">
                  <a:pos x="T8" y="T9"/>
                </a:cxn>
              </a:cxnLst>
              <a:rect l="T15" t="T16" r="T17" b="T18"/>
              <a:pathLst>
                <a:path w="288" h="240">
                  <a:moveTo>
                    <a:pt x="0" y="240"/>
                  </a:moveTo>
                  <a:lnTo>
                    <a:pt x="288" y="240"/>
                  </a:lnTo>
                  <a:lnTo>
                    <a:pt x="288" y="0"/>
                  </a:lnTo>
                  <a:lnTo>
                    <a:pt x="0" y="0"/>
                  </a:lnTo>
                  <a:lnTo>
                    <a:pt x="0" y="240"/>
                  </a:lnTo>
                  <a:close/>
                </a:path>
              </a:pathLst>
            </a:custGeom>
            <a:noFill/>
            <a:ln w="19050">
              <a:solidFill>
                <a:srgbClr val="B2B2B2"/>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46" name="Freeform 64"/>
            <p:cNvSpPr>
              <a:spLocks/>
            </p:cNvSpPr>
            <p:nvPr/>
          </p:nvSpPr>
          <p:spPr bwMode="auto">
            <a:xfrm>
              <a:off x="2171" y="1353"/>
              <a:ext cx="501" cy="475"/>
            </a:xfrm>
            <a:custGeom>
              <a:avLst/>
              <a:gdLst>
                <a:gd name="T0" fmla="*/ 0 w 288"/>
                <a:gd name="T1" fmla="*/ 437849 h 240"/>
                <a:gd name="T2" fmla="*/ 127216 w 288"/>
                <a:gd name="T3" fmla="*/ 437849 h 240"/>
                <a:gd name="T4" fmla="*/ 127216 w 288"/>
                <a:gd name="T5" fmla="*/ 0 h 240"/>
                <a:gd name="T6" fmla="*/ 0 w 288"/>
                <a:gd name="T7" fmla="*/ 0 h 240"/>
                <a:gd name="T8" fmla="*/ 0 w 288"/>
                <a:gd name="T9" fmla="*/ 437849 h 240"/>
                <a:gd name="T10" fmla="*/ 0 60000 65536"/>
                <a:gd name="T11" fmla="*/ 0 60000 65536"/>
                <a:gd name="T12" fmla="*/ 0 60000 65536"/>
                <a:gd name="T13" fmla="*/ 0 60000 65536"/>
                <a:gd name="T14" fmla="*/ 0 60000 65536"/>
                <a:gd name="T15" fmla="*/ 0 w 288"/>
                <a:gd name="T16" fmla="*/ 0 h 240"/>
                <a:gd name="T17" fmla="*/ 288 w 288"/>
                <a:gd name="T18" fmla="*/ 240 h 240"/>
              </a:gdLst>
              <a:ahLst/>
              <a:cxnLst>
                <a:cxn ang="T10">
                  <a:pos x="T0" y="T1"/>
                </a:cxn>
                <a:cxn ang="T11">
                  <a:pos x="T2" y="T3"/>
                </a:cxn>
                <a:cxn ang="T12">
                  <a:pos x="T4" y="T5"/>
                </a:cxn>
                <a:cxn ang="T13">
                  <a:pos x="T6" y="T7"/>
                </a:cxn>
                <a:cxn ang="T14">
                  <a:pos x="T8" y="T9"/>
                </a:cxn>
              </a:cxnLst>
              <a:rect l="T15" t="T16" r="T17" b="T18"/>
              <a:pathLst>
                <a:path w="288" h="240">
                  <a:moveTo>
                    <a:pt x="0" y="240"/>
                  </a:moveTo>
                  <a:lnTo>
                    <a:pt x="288" y="240"/>
                  </a:lnTo>
                  <a:lnTo>
                    <a:pt x="288" y="0"/>
                  </a:lnTo>
                  <a:lnTo>
                    <a:pt x="0" y="0"/>
                  </a:lnTo>
                  <a:lnTo>
                    <a:pt x="0" y="240"/>
                  </a:lnTo>
                  <a:close/>
                </a:path>
              </a:pathLst>
            </a:custGeom>
            <a:noFill/>
            <a:ln w="19050">
              <a:solidFill>
                <a:srgbClr val="B2B2B2"/>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1412" b="1">
                <a:solidFill>
                  <a:srgbClr val="000000"/>
                </a:solidFill>
                <a:latin typeface="Times" pitchFamily="18" charset="0"/>
              </a:endParaRPr>
            </a:p>
          </p:txBody>
        </p:sp>
        <p:sp>
          <p:nvSpPr>
            <p:cNvPr id="5147" name="AutoShape 65"/>
            <p:cNvSpPr>
              <a:spLocks noChangeArrowheads="1"/>
            </p:cNvSpPr>
            <p:nvPr/>
          </p:nvSpPr>
          <p:spPr bwMode="auto">
            <a:xfrm rot="4442914">
              <a:off x="1808" y="1121"/>
              <a:ext cx="180" cy="150"/>
            </a:xfrm>
            <a:prstGeom prst="rightArrow">
              <a:avLst>
                <a:gd name="adj1" fmla="val 50000"/>
                <a:gd name="adj2" fmla="val 30000"/>
              </a:avLst>
            </a:prstGeom>
            <a:noFill/>
            <a:ln w="12700">
              <a:solidFill>
                <a:srgbClr val="B2B2B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0"/>
                </a:spcBef>
                <a:spcAft>
                  <a:spcPct val="0"/>
                </a:spcAft>
              </a:pPr>
              <a:endParaRPr lang="en-US" altLang="en-US" sz="1412">
                <a:solidFill>
                  <a:srgbClr val="000000"/>
                </a:solidFill>
              </a:endParaRPr>
            </a:p>
          </p:txBody>
        </p:sp>
        <p:sp>
          <p:nvSpPr>
            <p:cNvPr id="5148" name="AutoShape 66"/>
            <p:cNvSpPr>
              <a:spLocks noChangeArrowheads="1"/>
            </p:cNvSpPr>
            <p:nvPr/>
          </p:nvSpPr>
          <p:spPr bwMode="auto">
            <a:xfrm rot="6524624">
              <a:off x="2336" y="1120"/>
              <a:ext cx="180" cy="151"/>
            </a:xfrm>
            <a:prstGeom prst="rightArrow">
              <a:avLst>
                <a:gd name="adj1" fmla="val 50000"/>
                <a:gd name="adj2" fmla="val 29801"/>
              </a:avLst>
            </a:prstGeom>
            <a:noFill/>
            <a:ln w="12700">
              <a:solidFill>
                <a:srgbClr val="B2B2B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0"/>
                </a:spcBef>
                <a:spcAft>
                  <a:spcPct val="0"/>
                </a:spcAft>
              </a:pPr>
              <a:endParaRPr lang="en-US" altLang="en-US" sz="1412">
                <a:solidFill>
                  <a:srgbClr val="000000"/>
                </a:solidFill>
              </a:endParaRPr>
            </a:p>
          </p:txBody>
        </p:sp>
        <p:sp>
          <p:nvSpPr>
            <p:cNvPr id="5149" name="Text Box 67"/>
            <p:cNvSpPr txBox="1">
              <a:spLocks noChangeArrowheads="1"/>
            </p:cNvSpPr>
            <p:nvPr/>
          </p:nvSpPr>
          <p:spPr bwMode="auto">
            <a:xfrm>
              <a:off x="3168" y="2448"/>
              <a:ext cx="414"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0"/>
                </a:spcBef>
                <a:spcAft>
                  <a:spcPct val="0"/>
                </a:spcAft>
              </a:pPr>
              <a:r>
                <a:rPr lang="en-US" altLang="en-US" sz="1412">
                  <a:solidFill>
                    <a:srgbClr val="000000"/>
                  </a:solidFill>
                  <a:latin typeface="Symbol" panose="05050102010706020507" pitchFamily="18" charset="2"/>
                </a:rPr>
                <a:t>+ </a:t>
              </a:r>
              <a:r>
                <a:rPr lang="en-US" altLang="en-US" sz="1412">
                  <a:solidFill>
                    <a:srgbClr val="000000"/>
                  </a:solidFill>
                  <a:latin typeface="Times New Roman" panose="02020603050405020304" pitchFamily="18" charset="0"/>
                </a:rPr>
                <a:t>0.8</a:t>
              </a:r>
            </a:p>
            <a:p>
              <a:pPr eaLnBrk="0" fontAlgn="base" hangingPunct="0">
                <a:spcBef>
                  <a:spcPct val="0"/>
                </a:spcBef>
                <a:spcAft>
                  <a:spcPct val="0"/>
                </a:spcAft>
              </a:pPr>
              <a:r>
                <a:rPr lang="en-US" altLang="en-US" sz="1412">
                  <a:solidFill>
                    <a:srgbClr val="000000"/>
                  </a:solidFill>
                  <a:latin typeface="Symbol" panose="05050102010706020507" pitchFamily="18" charset="2"/>
                </a:rPr>
                <a:t>+ </a:t>
              </a:r>
              <a:r>
                <a:rPr lang="en-US" altLang="en-US" sz="1412">
                  <a:solidFill>
                    <a:srgbClr val="000000"/>
                  </a:solidFill>
                  <a:latin typeface="Times New Roman" panose="02020603050405020304" pitchFamily="18" charset="0"/>
                </a:rPr>
                <a:t>0.4</a:t>
              </a:r>
              <a:r>
                <a:rPr lang="en-US" altLang="en-US" sz="1412">
                  <a:solidFill>
                    <a:srgbClr val="000000"/>
                  </a:solidFill>
                </a:rPr>
                <a:t>  </a:t>
              </a:r>
            </a:p>
          </p:txBody>
        </p:sp>
      </p:grpSp>
      <p:sp>
        <p:nvSpPr>
          <p:cNvPr id="5128" name="Text Box 6"/>
          <p:cNvSpPr txBox="1">
            <a:spLocks noChangeArrowheads="1"/>
          </p:cNvSpPr>
          <p:nvPr/>
        </p:nvSpPr>
        <p:spPr bwMode="auto">
          <a:xfrm>
            <a:off x="8234925" y="81243"/>
            <a:ext cx="1382155" cy="308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75" tIns="44937" rIns="89875" bIns="44937">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eaLnBrk="0" fontAlgn="base" hangingPunct="0">
              <a:spcBef>
                <a:spcPct val="0"/>
              </a:spcBef>
              <a:spcAft>
                <a:spcPct val="0"/>
              </a:spcAft>
            </a:pPr>
            <a:r>
              <a:rPr lang="en-US" altLang="en-US" sz="1412">
                <a:solidFill>
                  <a:srgbClr val="000000"/>
                </a:solidFill>
              </a:rPr>
              <a:t>Name: Solution</a:t>
            </a:r>
          </a:p>
        </p:txBody>
      </p:sp>
      <p:pic>
        <p:nvPicPr>
          <p:cNvPr id="5129" name="Picture 29" descr="C:\Users\mphilpott\Desktop\51DARBJJNAL__SX342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8381" y="749394"/>
            <a:ext cx="3161459" cy="2057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29"/>
          <p:cNvSpPr/>
          <p:nvPr/>
        </p:nvSpPr>
        <p:spPr>
          <a:xfrm>
            <a:off x="6191605" y="2788341"/>
            <a:ext cx="4437529" cy="525380"/>
          </a:xfrm>
          <a:prstGeom prst="rect">
            <a:avLst/>
          </a:prstGeom>
        </p:spPr>
        <p:txBody>
          <a:bodyPr lIns="89896" tIns="44948" rIns="89896" bIns="44948">
            <a:spAutoFit/>
          </a:bodyPr>
          <a:lstStyle/>
          <a:p>
            <a:pPr algn="ctr" eaLnBrk="0" fontAlgn="base" hangingPunct="0">
              <a:spcBef>
                <a:spcPct val="0"/>
              </a:spcBef>
              <a:spcAft>
                <a:spcPct val="0"/>
              </a:spcAft>
              <a:defRPr/>
            </a:pPr>
            <a:r>
              <a:rPr lang="en-US" sz="1412" b="1" dirty="0">
                <a:solidFill>
                  <a:srgbClr val="FFFFFF">
                    <a:lumMod val="50000"/>
                  </a:srgbClr>
                </a:solidFill>
                <a:latin typeface="Times" pitchFamily="18" charset="0"/>
              </a:rPr>
              <a:t>Clearance = Largest Hole – Smallest Shaft</a:t>
            </a:r>
          </a:p>
          <a:p>
            <a:pPr algn="ctr" eaLnBrk="0" fontAlgn="base" hangingPunct="0">
              <a:spcBef>
                <a:spcPct val="0"/>
              </a:spcBef>
              <a:spcAft>
                <a:spcPct val="0"/>
              </a:spcAft>
              <a:defRPr/>
            </a:pPr>
            <a:r>
              <a:rPr lang="en-US" sz="1412" b="1" dirty="0">
                <a:solidFill>
                  <a:srgbClr val="FFFFFF">
                    <a:lumMod val="50000"/>
                  </a:srgbClr>
                </a:solidFill>
                <a:latin typeface="Times" pitchFamily="18" charset="0"/>
              </a:rPr>
              <a:t>Allowance = Smallest Hole – Largest Shaft</a:t>
            </a:r>
          </a:p>
        </p:txBody>
      </p:sp>
      <p:sp>
        <p:nvSpPr>
          <p:cNvPr id="2" name="TextBox 1"/>
          <p:cNvSpPr txBox="1"/>
          <p:nvPr/>
        </p:nvSpPr>
        <p:spPr>
          <a:xfrm>
            <a:off x="3956211" y="1111963"/>
            <a:ext cx="278057" cy="338554"/>
          </a:xfrm>
          <a:prstGeom prst="rect">
            <a:avLst/>
          </a:prstGeom>
          <a:noFill/>
        </p:spPr>
        <p:txBody>
          <a:bodyPr wrap="square" rtlCol="0">
            <a:spAutoFit/>
          </a:bodyPr>
          <a:lstStyle/>
          <a:p>
            <a:pPr eaLnBrk="0" fontAlgn="base" hangingPunct="0">
              <a:spcBef>
                <a:spcPct val="0"/>
              </a:spcBef>
              <a:spcAft>
                <a:spcPct val="0"/>
              </a:spcAft>
            </a:pPr>
            <a:r>
              <a:rPr lang="en-US" sz="1600" b="1" dirty="0">
                <a:solidFill>
                  <a:srgbClr val="000000"/>
                </a:solidFill>
                <a:latin typeface="Times" pitchFamily="18" charset="0"/>
              </a:rPr>
              <a:t>A</a:t>
            </a:r>
          </a:p>
        </p:txBody>
      </p:sp>
      <p:sp>
        <p:nvSpPr>
          <p:cNvPr id="31" name="TextBox 30"/>
          <p:cNvSpPr txBox="1"/>
          <p:nvPr/>
        </p:nvSpPr>
        <p:spPr>
          <a:xfrm>
            <a:off x="5079924" y="1118739"/>
            <a:ext cx="278057" cy="338554"/>
          </a:xfrm>
          <a:prstGeom prst="rect">
            <a:avLst/>
          </a:prstGeom>
          <a:noFill/>
        </p:spPr>
        <p:txBody>
          <a:bodyPr wrap="square" rtlCol="0">
            <a:spAutoFit/>
          </a:bodyPr>
          <a:lstStyle/>
          <a:p>
            <a:pPr eaLnBrk="0" fontAlgn="base" hangingPunct="0">
              <a:spcBef>
                <a:spcPct val="0"/>
              </a:spcBef>
              <a:spcAft>
                <a:spcPct val="0"/>
              </a:spcAft>
            </a:pPr>
            <a:r>
              <a:rPr lang="en-US" sz="1600" b="1" dirty="0">
                <a:solidFill>
                  <a:srgbClr val="000000"/>
                </a:solidFill>
                <a:latin typeface="Times" pitchFamily="18" charset="0"/>
              </a:rPr>
              <a:t>B</a:t>
            </a:r>
          </a:p>
        </p:txBody>
      </p:sp>
      <p:sp>
        <p:nvSpPr>
          <p:cNvPr id="32" name="TextBox 31"/>
          <p:cNvSpPr txBox="1"/>
          <p:nvPr/>
        </p:nvSpPr>
        <p:spPr>
          <a:xfrm>
            <a:off x="4163972" y="2420311"/>
            <a:ext cx="278057" cy="338554"/>
          </a:xfrm>
          <a:prstGeom prst="rect">
            <a:avLst/>
          </a:prstGeom>
          <a:noFill/>
        </p:spPr>
        <p:txBody>
          <a:bodyPr wrap="square" rtlCol="0">
            <a:spAutoFit/>
          </a:bodyPr>
          <a:lstStyle/>
          <a:p>
            <a:pPr eaLnBrk="0" fontAlgn="base" hangingPunct="0">
              <a:spcBef>
                <a:spcPct val="0"/>
              </a:spcBef>
              <a:spcAft>
                <a:spcPct val="0"/>
              </a:spcAft>
            </a:pPr>
            <a:r>
              <a:rPr lang="en-US" sz="1600" b="1" dirty="0">
                <a:solidFill>
                  <a:srgbClr val="000000"/>
                </a:solidFill>
                <a:latin typeface="Times" pitchFamily="18" charset="0"/>
              </a:rPr>
              <a:t>A</a:t>
            </a:r>
          </a:p>
        </p:txBody>
      </p:sp>
      <p:sp>
        <p:nvSpPr>
          <p:cNvPr id="33" name="TextBox 32"/>
          <p:cNvSpPr txBox="1"/>
          <p:nvPr/>
        </p:nvSpPr>
        <p:spPr>
          <a:xfrm>
            <a:off x="4864129" y="2398881"/>
            <a:ext cx="278057" cy="338554"/>
          </a:xfrm>
          <a:prstGeom prst="rect">
            <a:avLst/>
          </a:prstGeom>
          <a:noFill/>
        </p:spPr>
        <p:txBody>
          <a:bodyPr wrap="square" rtlCol="0">
            <a:spAutoFit/>
          </a:bodyPr>
          <a:lstStyle/>
          <a:p>
            <a:pPr eaLnBrk="0" fontAlgn="base" hangingPunct="0">
              <a:spcBef>
                <a:spcPct val="0"/>
              </a:spcBef>
              <a:spcAft>
                <a:spcPct val="0"/>
              </a:spcAft>
            </a:pPr>
            <a:r>
              <a:rPr lang="en-US" sz="1600" b="1" dirty="0">
                <a:solidFill>
                  <a:srgbClr val="000000"/>
                </a:solidFill>
                <a:latin typeface="Times" pitchFamily="18" charset="0"/>
              </a:rPr>
              <a:t>B</a:t>
            </a:r>
          </a:p>
        </p:txBody>
      </p:sp>
      <p:grpSp>
        <p:nvGrpSpPr>
          <p:cNvPr id="4" name="Group 3"/>
          <p:cNvGrpSpPr/>
          <p:nvPr/>
        </p:nvGrpSpPr>
        <p:grpSpPr>
          <a:xfrm>
            <a:off x="5671165" y="3429000"/>
            <a:ext cx="4437529" cy="2263782"/>
            <a:chOff x="4147164" y="3633072"/>
            <a:chExt cx="4437529" cy="2263782"/>
          </a:xfrm>
        </p:grpSpPr>
        <p:sp>
          <p:nvSpPr>
            <p:cNvPr id="5127" name="Rectangle 2"/>
            <p:cNvSpPr>
              <a:spLocks noChangeArrowheads="1"/>
            </p:cNvSpPr>
            <p:nvPr/>
          </p:nvSpPr>
          <p:spPr bwMode="auto">
            <a:xfrm>
              <a:off x="4147164" y="3633072"/>
              <a:ext cx="4437529" cy="2263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75" tIns="44937" rIns="89875" bIns="44937">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algn="r" eaLnBrk="0" fontAlgn="base" hangingPunct="0">
                <a:spcBef>
                  <a:spcPct val="0"/>
                </a:spcBef>
                <a:spcAft>
                  <a:spcPct val="0"/>
                </a:spcAft>
              </a:pPr>
              <a:r>
                <a:rPr lang="en-US" altLang="en-US" sz="1412" dirty="0">
                  <a:solidFill>
                    <a:srgbClr val="790015"/>
                  </a:solidFill>
                </a:rPr>
                <a:t>Largest Hole = 4.8</a:t>
              </a:r>
            </a:p>
            <a:p>
              <a:pPr algn="r" eaLnBrk="0" fontAlgn="base" hangingPunct="0">
                <a:spcBef>
                  <a:spcPct val="0"/>
                </a:spcBef>
                <a:spcAft>
                  <a:spcPct val="0"/>
                </a:spcAft>
              </a:pPr>
              <a:r>
                <a:rPr lang="en-US" altLang="en-US" sz="1412" dirty="0">
                  <a:solidFill>
                    <a:srgbClr val="790015"/>
                  </a:solidFill>
                </a:rPr>
                <a:t>Smallest Shaft = 1.8 + 1.8 = 3.6</a:t>
              </a:r>
            </a:p>
            <a:p>
              <a:pPr algn="r" eaLnBrk="0" fontAlgn="base" hangingPunct="0">
                <a:spcBef>
                  <a:spcPct val="0"/>
                </a:spcBef>
                <a:spcAft>
                  <a:spcPct val="0"/>
                </a:spcAft>
              </a:pPr>
              <a:endParaRPr lang="en-US" altLang="en-US" sz="1412" dirty="0">
                <a:solidFill>
                  <a:srgbClr val="790015"/>
                </a:solidFill>
              </a:endParaRPr>
            </a:p>
            <a:p>
              <a:pPr algn="r" eaLnBrk="0" fontAlgn="base" hangingPunct="0">
                <a:spcBef>
                  <a:spcPct val="0"/>
                </a:spcBef>
                <a:spcAft>
                  <a:spcPct val="0"/>
                </a:spcAft>
              </a:pPr>
              <a:r>
                <a:rPr lang="en-US" altLang="en-US" sz="1412" dirty="0">
                  <a:solidFill>
                    <a:srgbClr val="790015"/>
                  </a:solidFill>
                </a:rPr>
                <a:t>Clearance = 4.8 – 3.6  = 1.2</a:t>
              </a:r>
            </a:p>
            <a:p>
              <a:pPr algn="r" eaLnBrk="0" fontAlgn="base" hangingPunct="0">
                <a:spcBef>
                  <a:spcPct val="0"/>
                </a:spcBef>
                <a:spcAft>
                  <a:spcPct val="0"/>
                </a:spcAft>
              </a:pPr>
              <a:endParaRPr lang="en-US" altLang="en-US" sz="1412" dirty="0">
                <a:solidFill>
                  <a:srgbClr val="790015"/>
                </a:solidFill>
              </a:endParaRPr>
            </a:p>
            <a:p>
              <a:pPr algn="r" eaLnBrk="0" fontAlgn="base" hangingPunct="0">
                <a:spcBef>
                  <a:spcPct val="0"/>
                </a:spcBef>
                <a:spcAft>
                  <a:spcPct val="0"/>
                </a:spcAft>
              </a:pPr>
              <a:r>
                <a:rPr lang="en-US" altLang="en-US" sz="1412" dirty="0">
                  <a:solidFill>
                    <a:srgbClr val="790015"/>
                  </a:solidFill>
                </a:rPr>
                <a:t>Smallest hole = 4.4</a:t>
              </a:r>
            </a:p>
            <a:p>
              <a:pPr algn="r" eaLnBrk="0" fontAlgn="base" hangingPunct="0">
                <a:spcBef>
                  <a:spcPct val="0"/>
                </a:spcBef>
                <a:spcAft>
                  <a:spcPct val="0"/>
                </a:spcAft>
              </a:pPr>
              <a:r>
                <a:rPr lang="en-US" altLang="en-US" sz="1412" dirty="0">
                  <a:solidFill>
                    <a:srgbClr val="790015"/>
                  </a:solidFill>
                </a:rPr>
                <a:t>Largest shaft = 2.2 + 2.2 = 4.4</a:t>
              </a:r>
            </a:p>
            <a:p>
              <a:pPr algn="r" eaLnBrk="0" fontAlgn="base" hangingPunct="0">
                <a:spcBef>
                  <a:spcPct val="0"/>
                </a:spcBef>
                <a:spcAft>
                  <a:spcPct val="0"/>
                </a:spcAft>
              </a:pPr>
              <a:endParaRPr lang="en-US" altLang="en-US" sz="1412" dirty="0">
                <a:solidFill>
                  <a:srgbClr val="790015"/>
                </a:solidFill>
              </a:endParaRPr>
            </a:p>
            <a:p>
              <a:pPr algn="r" eaLnBrk="0" fontAlgn="base" hangingPunct="0">
                <a:spcBef>
                  <a:spcPct val="0"/>
                </a:spcBef>
                <a:spcAft>
                  <a:spcPct val="0"/>
                </a:spcAft>
              </a:pPr>
              <a:r>
                <a:rPr lang="en-US" altLang="en-US" sz="1412" dirty="0">
                  <a:solidFill>
                    <a:srgbClr val="790015"/>
                  </a:solidFill>
                </a:rPr>
                <a:t>Allowance = 4.4 – 4.4 = 0</a:t>
              </a:r>
            </a:p>
            <a:p>
              <a:pPr algn="r" eaLnBrk="0" fontAlgn="base" hangingPunct="0">
                <a:spcBef>
                  <a:spcPct val="0"/>
                </a:spcBef>
                <a:spcAft>
                  <a:spcPct val="0"/>
                </a:spcAft>
              </a:pPr>
              <a:endParaRPr lang="en-US" altLang="en-US" sz="1412" dirty="0">
                <a:solidFill>
                  <a:srgbClr val="790015"/>
                </a:solidFill>
              </a:endParaRPr>
            </a:p>
          </p:txBody>
        </p:sp>
        <p:sp>
          <p:nvSpPr>
            <p:cNvPr id="34" name="TextBox 33"/>
            <p:cNvSpPr txBox="1"/>
            <p:nvPr/>
          </p:nvSpPr>
          <p:spPr>
            <a:xfrm>
              <a:off x="7402001" y="4034588"/>
              <a:ext cx="278057" cy="338554"/>
            </a:xfrm>
            <a:prstGeom prst="rect">
              <a:avLst/>
            </a:prstGeom>
            <a:noFill/>
          </p:spPr>
          <p:txBody>
            <a:bodyPr wrap="square" rtlCol="0">
              <a:spAutoFit/>
            </a:bodyPr>
            <a:lstStyle/>
            <a:p>
              <a:pPr eaLnBrk="0" fontAlgn="base" hangingPunct="0">
                <a:spcBef>
                  <a:spcPct val="0"/>
                </a:spcBef>
                <a:spcAft>
                  <a:spcPct val="0"/>
                </a:spcAft>
              </a:pPr>
              <a:r>
                <a:rPr lang="en-US" sz="1600" b="1" dirty="0">
                  <a:solidFill>
                    <a:srgbClr val="000000"/>
                  </a:solidFill>
                  <a:latin typeface="Times" pitchFamily="18" charset="0"/>
                </a:rPr>
                <a:t>A</a:t>
              </a:r>
            </a:p>
          </p:txBody>
        </p:sp>
        <p:sp>
          <p:nvSpPr>
            <p:cNvPr id="35" name="TextBox 34"/>
            <p:cNvSpPr txBox="1"/>
            <p:nvPr/>
          </p:nvSpPr>
          <p:spPr>
            <a:xfrm>
              <a:off x="7848600" y="4036221"/>
              <a:ext cx="278057" cy="338554"/>
            </a:xfrm>
            <a:prstGeom prst="rect">
              <a:avLst/>
            </a:prstGeom>
            <a:noFill/>
          </p:spPr>
          <p:txBody>
            <a:bodyPr wrap="square" rtlCol="0">
              <a:spAutoFit/>
            </a:bodyPr>
            <a:lstStyle/>
            <a:p>
              <a:pPr eaLnBrk="0" fontAlgn="base" hangingPunct="0">
                <a:spcBef>
                  <a:spcPct val="0"/>
                </a:spcBef>
                <a:spcAft>
                  <a:spcPct val="0"/>
                </a:spcAft>
              </a:pPr>
              <a:r>
                <a:rPr lang="en-US" sz="1600" b="1" dirty="0">
                  <a:solidFill>
                    <a:srgbClr val="000000"/>
                  </a:solidFill>
                  <a:latin typeface="Times" pitchFamily="18" charset="0"/>
                </a:rPr>
                <a:t>B</a:t>
              </a:r>
            </a:p>
          </p:txBody>
        </p:sp>
        <p:sp>
          <p:nvSpPr>
            <p:cNvPr id="36" name="TextBox 35"/>
            <p:cNvSpPr txBox="1"/>
            <p:nvPr/>
          </p:nvSpPr>
          <p:spPr>
            <a:xfrm>
              <a:off x="7379740" y="5095038"/>
              <a:ext cx="278057" cy="338554"/>
            </a:xfrm>
            <a:prstGeom prst="rect">
              <a:avLst/>
            </a:prstGeom>
            <a:noFill/>
          </p:spPr>
          <p:txBody>
            <a:bodyPr wrap="square" rtlCol="0">
              <a:spAutoFit/>
            </a:bodyPr>
            <a:lstStyle/>
            <a:p>
              <a:pPr eaLnBrk="0" fontAlgn="base" hangingPunct="0">
                <a:spcBef>
                  <a:spcPct val="0"/>
                </a:spcBef>
                <a:spcAft>
                  <a:spcPct val="0"/>
                </a:spcAft>
              </a:pPr>
              <a:r>
                <a:rPr lang="en-US" sz="1600" b="1" dirty="0">
                  <a:solidFill>
                    <a:srgbClr val="000000"/>
                  </a:solidFill>
                  <a:latin typeface="Times" pitchFamily="18" charset="0"/>
                </a:rPr>
                <a:t>A</a:t>
              </a:r>
            </a:p>
          </p:txBody>
        </p:sp>
        <p:sp>
          <p:nvSpPr>
            <p:cNvPr id="37" name="TextBox 36"/>
            <p:cNvSpPr txBox="1"/>
            <p:nvPr/>
          </p:nvSpPr>
          <p:spPr>
            <a:xfrm>
              <a:off x="7826339" y="5096671"/>
              <a:ext cx="278057" cy="338554"/>
            </a:xfrm>
            <a:prstGeom prst="rect">
              <a:avLst/>
            </a:prstGeom>
            <a:noFill/>
          </p:spPr>
          <p:txBody>
            <a:bodyPr wrap="square" rtlCol="0">
              <a:spAutoFit/>
            </a:bodyPr>
            <a:lstStyle/>
            <a:p>
              <a:pPr eaLnBrk="0" fontAlgn="base" hangingPunct="0">
                <a:spcBef>
                  <a:spcPct val="0"/>
                </a:spcBef>
                <a:spcAft>
                  <a:spcPct val="0"/>
                </a:spcAft>
              </a:pPr>
              <a:r>
                <a:rPr lang="en-US" sz="1600" b="1" dirty="0">
                  <a:solidFill>
                    <a:srgbClr val="000000"/>
                  </a:solidFill>
                  <a:latin typeface="Times" pitchFamily="18" charset="0"/>
                </a:rPr>
                <a:t>B</a:t>
              </a:r>
            </a:p>
          </p:txBody>
        </p:sp>
      </p:grpSp>
      <p:sp>
        <p:nvSpPr>
          <p:cNvPr id="3" name="Rectangle 2"/>
          <p:cNvSpPr/>
          <p:nvPr/>
        </p:nvSpPr>
        <p:spPr bwMode="auto">
          <a:xfrm>
            <a:off x="2209801" y="5716214"/>
            <a:ext cx="7140539" cy="10668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5" name="Oval 4"/>
          <p:cNvSpPr/>
          <p:nvPr/>
        </p:nvSpPr>
        <p:spPr bwMode="auto">
          <a:xfrm>
            <a:off x="9728672" y="4088320"/>
            <a:ext cx="329729" cy="290705"/>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41" name="Oval 40"/>
          <p:cNvSpPr/>
          <p:nvPr/>
        </p:nvSpPr>
        <p:spPr bwMode="auto">
          <a:xfrm>
            <a:off x="9829801" y="5181601"/>
            <a:ext cx="329729" cy="264277"/>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Tree>
    <p:extLst>
      <p:ext uri="{BB962C8B-B14F-4D97-AF65-F5344CB8AC3E}">
        <p14:creationId xmlns:p14="http://schemas.microsoft.com/office/powerpoint/2010/main" val="2683059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
      <a:dk1>
        <a:srgbClr val="000000"/>
      </a:dk1>
      <a:lt1>
        <a:srgbClr val="FFFFFF"/>
      </a:lt1>
      <a:dk2>
        <a:srgbClr val="790015"/>
      </a:dk2>
      <a:lt2>
        <a:srgbClr val="00279F"/>
      </a:lt2>
      <a:accent1>
        <a:srgbClr val="500093"/>
      </a:accent1>
      <a:accent2>
        <a:srgbClr val="006B61"/>
      </a:accent2>
      <a:accent3>
        <a:srgbClr val="FFFFFF"/>
      </a:accent3>
      <a:accent4>
        <a:srgbClr val="000000"/>
      </a:accent4>
      <a:accent5>
        <a:srgbClr val="B3AAC8"/>
      </a:accent5>
      <a:accent6>
        <a:srgbClr val="006057"/>
      </a:accent6>
      <a:hlink>
        <a:srgbClr val="FE9B03"/>
      </a:hlink>
      <a:folHlink>
        <a:srgbClr val="081D58"/>
      </a:folHlink>
    </a:clrScheme>
    <a:fontScheme name="Default Design">
      <a:majorFont>
        <a:latin typeface="Times"/>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600" b="1"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600" b="1"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TotalTime>
  <Words>1456</Words>
  <Application>Microsoft Office PowerPoint</Application>
  <PresentationFormat>Widescreen</PresentationFormat>
  <Paragraphs>188</Paragraphs>
  <Slides>9</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Calibri Light</vt:lpstr>
      <vt:lpstr>Helvetica</vt:lpstr>
      <vt:lpstr>Symbol</vt:lpstr>
      <vt:lpstr>Times</vt:lpstr>
      <vt:lpstr>Times New Roman</vt:lpstr>
      <vt:lpstr>Wingdings</vt:lpstr>
      <vt:lpstr>Office Theme</vt:lpstr>
      <vt:lpstr>Default Design</vt:lpstr>
      <vt:lpstr>Lecture Class Slide Presentation 3-31-2020</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vector>
  </TitlesOfParts>
  <Company>aPriori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Class Slide Presentation 3-23-2020</dc:title>
  <dc:creator>Mike Philpott</dc:creator>
  <cp:lastModifiedBy>Mike Philpott</cp:lastModifiedBy>
  <cp:revision>37</cp:revision>
  <dcterms:created xsi:type="dcterms:W3CDTF">2020-03-24T02:35:31Z</dcterms:created>
  <dcterms:modified xsi:type="dcterms:W3CDTF">2020-04-02T02:21:45Z</dcterms:modified>
</cp:coreProperties>
</file>